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60" r:id="rId3"/>
    <p:sldId id="259" r:id="rId4"/>
    <p:sldId id="266" r:id="rId5"/>
    <p:sldId id="265" r:id="rId6"/>
    <p:sldId id="257" r:id="rId7"/>
    <p:sldId id="261" r:id="rId8"/>
    <p:sldId id="262" r:id="rId9"/>
    <p:sldId id="263" r:id="rId10"/>
    <p:sldId id="264" r:id="rId11"/>
    <p:sldId id="269" r:id="rId12"/>
    <p:sldId id="271" r:id="rId13"/>
    <p:sldId id="272" r:id="rId14"/>
    <p:sldId id="273"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74" r:id="rId29"/>
    <p:sldId id="275" r:id="rId30"/>
    <p:sldId id="27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9900"/>
    <a:srgbClr val="FF66FF"/>
    <a:srgbClr val="9966FF"/>
    <a:srgbClr val="66FFFF"/>
    <a:srgbClr val="FF5050"/>
    <a:srgbClr val="FF66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EA8E2C-1DB5-42D5-A65C-3D48CA06E99A}" type="doc">
      <dgm:prSet loTypeId="urn:microsoft.com/office/officeart/2005/8/layout/vProcess5" loCatId="process" qsTypeId="urn:microsoft.com/office/officeart/2005/8/quickstyle/simple1" qsCatId="simple" csTypeId="urn:microsoft.com/office/officeart/2005/8/colors/accent5_4" csCatId="accent5" phldr="1"/>
      <dgm:spPr/>
      <dgm:t>
        <a:bodyPr/>
        <a:lstStyle/>
        <a:p>
          <a:endParaRPr lang="en-US"/>
        </a:p>
      </dgm:t>
    </dgm:pt>
    <dgm:pt modelId="{03B27308-130C-47EC-A855-B15398E77147}">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dirty="0" smtClean="0">
              <a:solidFill>
                <a:schemeClr val="tx2">
                  <a:lumMod val="10000"/>
                </a:schemeClr>
              </a:solidFill>
            </a:rPr>
            <a:t>Requirement collection</a:t>
          </a:r>
          <a:endParaRPr lang="en-US" b="1" dirty="0">
            <a:solidFill>
              <a:schemeClr val="tx2">
                <a:lumMod val="10000"/>
              </a:schemeClr>
            </a:solidFill>
          </a:endParaRPr>
        </a:p>
      </dgm:t>
    </dgm:pt>
    <dgm:pt modelId="{367AE457-5697-496C-A3FC-013339D5FB49}" type="parTrans" cxnId="{8FC39436-25E0-47FD-A8E0-66332A89C593}">
      <dgm:prSet/>
      <dgm:spPr/>
      <dgm:t>
        <a:bodyPr/>
        <a:lstStyle/>
        <a:p>
          <a:endParaRPr lang="en-US"/>
        </a:p>
      </dgm:t>
    </dgm:pt>
    <dgm:pt modelId="{E9BE1DD1-8BE5-4544-BE41-B70DDC5D46F3}" type="sibTrans" cxnId="{8FC39436-25E0-47FD-A8E0-66332A89C593}">
      <dgm:prSet/>
      <dgm:spPr>
        <a:solidFill>
          <a:schemeClr val="accent1">
            <a:lumMod val="40000"/>
            <a:lumOff val="60000"/>
            <a:alpha val="90000"/>
          </a:schemeClr>
        </a:solidFill>
      </dgm:spPr>
      <dgm:t>
        <a:bodyPr/>
        <a:lstStyle/>
        <a:p>
          <a:endParaRPr lang="en-US"/>
        </a:p>
      </dgm:t>
    </dgm:pt>
    <dgm:pt modelId="{80A25FC5-8491-4152-AD3A-60EB49019A8A}">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dirty="0" smtClean="0">
              <a:solidFill>
                <a:schemeClr val="tx2">
                  <a:lumMod val="10000"/>
                </a:schemeClr>
              </a:solidFill>
            </a:rPr>
            <a:t>Thorough analysis of the project</a:t>
          </a:r>
          <a:endParaRPr lang="en-US" b="1" dirty="0">
            <a:solidFill>
              <a:schemeClr val="tx2">
                <a:lumMod val="10000"/>
              </a:schemeClr>
            </a:solidFill>
          </a:endParaRPr>
        </a:p>
      </dgm:t>
    </dgm:pt>
    <dgm:pt modelId="{9AF10D44-6A27-4BF8-AFAD-E7ED44D23103}" type="parTrans" cxnId="{847E64EB-5E07-42A0-B82E-F677B01682EC}">
      <dgm:prSet/>
      <dgm:spPr/>
      <dgm:t>
        <a:bodyPr/>
        <a:lstStyle/>
        <a:p>
          <a:endParaRPr lang="en-US"/>
        </a:p>
      </dgm:t>
    </dgm:pt>
    <dgm:pt modelId="{5B8C864B-65A5-4AA6-B86B-431D5DD4914C}" type="sibTrans" cxnId="{847E64EB-5E07-42A0-B82E-F677B01682EC}">
      <dgm:prSet/>
      <dgm:spPr>
        <a:solidFill>
          <a:schemeClr val="accent1">
            <a:lumMod val="40000"/>
            <a:lumOff val="60000"/>
            <a:alpha val="90000"/>
          </a:schemeClr>
        </a:solidFill>
      </dgm:spPr>
      <dgm:t>
        <a:bodyPr/>
        <a:lstStyle/>
        <a:p>
          <a:endParaRPr lang="en-US" dirty="0"/>
        </a:p>
      </dgm:t>
    </dgm:pt>
    <dgm:pt modelId="{186E36A9-B1BC-4217-89E7-0DF25488CFDF}">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dirty="0" smtClean="0">
              <a:solidFill>
                <a:schemeClr val="tx2">
                  <a:lumMod val="10000"/>
                </a:schemeClr>
              </a:solidFill>
            </a:rPr>
            <a:t>Economic feasibility study of the Project</a:t>
          </a:r>
          <a:endParaRPr lang="en-US" b="1" dirty="0">
            <a:solidFill>
              <a:schemeClr val="tx2">
                <a:lumMod val="10000"/>
              </a:schemeClr>
            </a:solidFill>
          </a:endParaRPr>
        </a:p>
      </dgm:t>
    </dgm:pt>
    <dgm:pt modelId="{31A53391-5F6E-4BDF-B4EB-B5FB572D1558}" type="parTrans" cxnId="{5D7DCB00-FBC4-42B8-9258-2CFBF771F4C4}">
      <dgm:prSet/>
      <dgm:spPr/>
      <dgm:t>
        <a:bodyPr/>
        <a:lstStyle/>
        <a:p>
          <a:endParaRPr lang="en-US"/>
        </a:p>
      </dgm:t>
    </dgm:pt>
    <dgm:pt modelId="{A62978DC-FE97-45A9-B107-C3C46EBC3A0C}" type="sibTrans" cxnId="{5D7DCB00-FBC4-42B8-9258-2CFBF771F4C4}">
      <dgm:prSet/>
      <dgm:spPr>
        <a:solidFill>
          <a:schemeClr val="accent1">
            <a:lumMod val="40000"/>
            <a:lumOff val="60000"/>
            <a:alpha val="90000"/>
          </a:schemeClr>
        </a:solidFill>
      </dgm:spPr>
      <dgm:t>
        <a:bodyPr/>
        <a:lstStyle/>
        <a:p>
          <a:endParaRPr lang="en-US"/>
        </a:p>
      </dgm:t>
    </dgm:pt>
    <dgm:pt modelId="{D5630C35-4A6D-4590-8FEF-46243D545BB4}">
      <dgm:prSet phldrT="[Text]">
        <dgm:style>
          <a:lnRef idx="2">
            <a:schemeClr val="dk1"/>
          </a:lnRef>
          <a:fillRef idx="1">
            <a:schemeClr val="lt1"/>
          </a:fillRef>
          <a:effectRef idx="0">
            <a:schemeClr val="dk1"/>
          </a:effectRef>
          <a:fontRef idx="minor">
            <a:schemeClr val="dk1"/>
          </a:fontRef>
        </dgm:style>
      </dgm:prSet>
      <dgm:spPr/>
      <dgm:t>
        <a:bodyPr/>
        <a:lstStyle/>
        <a:p>
          <a:r>
            <a:rPr lang="en-US" b="1" dirty="0" smtClean="0">
              <a:solidFill>
                <a:schemeClr val="tx2">
                  <a:lumMod val="10000"/>
                </a:schemeClr>
              </a:solidFill>
            </a:rPr>
            <a:t>Market potential survey/research</a:t>
          </a:r>
          <a:endParaRPr lang="en-US" b="1" dirty="0">
            <a:solidFill>
              <a:schemeClr val="tx2">
                <a:lumMod val="10000"/>
              </a:schemeClr>
            </a:solidFill>
          </a:endParaRPr>
        </a:p>
      </dgm:t>
    </dgm:pt>
    <dgm:pt modelId="{514AD1C5-BE27-4A1B-81BF-095F94D41919}" type="parTrans" cxnId="{FC700358-BE0E-4E5B-98D3-07BB098D8DDC}">
      <dgm:prSet/>
      <dgm:spPr/>
      <dgm:t>
        <a:bodyPr/>
        <a:lstStyle/>
        <a:p>
          <a:endParaRPr lang="en-US"/>
        </a:p>
      </dgm:t>
    </dgm:pt>
    <dgm:pt modelId="{DCF450D0-AE42-4343-91F3-B87C5617EFDF}" type="sibTrans" cxnId="{FC700358-BE0E-4E5B-98D3-07BB098D8DDC}">
      <dgm:prSet/>
      <dgm:spPr>
        <a:solidFill>
          <a:schemeClr val="accent1">
            <a:lumMod val="40000"/>
            <a:lumOff val="60000"/>
            <a:alpha val="90000"/>
          </a:schemeClr>
        </a:solidFill>
      </dgm:spPr>
      <dgm:t>
        <a:bodyPr/>
        <a:lstStyle/>
        <a:p>
          <a:endParaRPr lang="en-US"/>
        </a:p>
      </dgm:t>
    </dgm:pt>
    <dgm:pt modelId="{D81D1B34-C267-4B3D-B144-933219010096}">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dirty="0" smtClean="0">
              <a:solidFill>
                <a:schemeClr val="tx2">
                  <a:lumMod val="10000"/>
                </a:schemeClr>
              </a:solidFill>
            </a:rPr>
            <a:t>Report Compilation</a:t>
          </a:r>
          <a:endParaRPr lang="en-US" b="1" dirty="0">
            <a:solidFill>
              <a:schemeClr val="tx2">
                <a:lumMod val="10000"/>
              </a:schemeClr>
            </a:solidFill>
          </a:endParaRPr>
        </a:p>
      </dgm:t>
    </dgm:pt>
    <dgm:pt modelId="{DE1E041A-D8C5-42FF-821A-72DECAA0C705}" type="parTrans" cxnId="{75D3D480-787B-4331-B2FA-F5F2B24BDA0B}">
      <dgm:prSet/>
      <dgm:spPr/>
      <dgm:t>
        <a:bodyPr/>
        <a:lstStyle/>
        <a:p>
          <a:endParaRPr lang="en-US"/>
        </a:p>
      </dgm:t>
    </dgm:pt>
    <dgm:pt modelId="{FDC139E8-5AD1-4C8F-8D62-2A6D32C5E318}" type="sibTrans" cxnId="{75D3D480-787B-4331-B2FA-F5F2B24BDA0B}">
      <dgm:prSet/>
      <dgm:spPr/>
      <dgm:t>
        <a:bodyPr/>
        <a:lstStyle/>
        <a:p>
          <a:endParaRPr lang="en-US"/>
        </a:p>
      </dgm:t>
    </dgm:pt>
    <dgm:pt modelId="{93EE06CC-95FB-43A7-96CA-570698FBAE43}" type="pres">
      <dgm:prSet presAssocID="{62EA8E2C-1DB5-42D5-A65C-3D48CA06E99A}" presName="outerComposite" presStyleCnt="0">
        <dgm:presLayoutVars>
          <dgm:chMax val="5"/>
          <dgm:dir/>
          <dgm:resizeHandles val="exact"/>
        </dgm:presLayoutVars>
      </dgm:prSet>
      <dgm:spPr/>
      <dgm:t>
        <a:bodyPr/>
        <a:lstStyle/>
        <a:p>
          <a:endParaRPr lang="en-US"/>
        </a:p>
      </dgm:t>
    </dgm:pt>
    <dgm:pt modelId="{43153FA7-FB9D-47BE-82A8-C5EB8AA2F8F4}" type="pres">
      <dgm:prSet presAssocID="{62EA8E2C-1DB5-42D5-A65C-3D48CA06E99A}" presName="dummyMaxCanvas" presStyleCnt="0">
        <dgm:presLayoutVars/>
      </dgm:prSet>
      <dgm:spPr/>
      <dgm:t>
        <a:bodyPr/>
        <a:lstStyle/>
        <a:p>
          <a:endParaRPr lang="en-US"/>
        </a:p>
      </dgm:t>
    </dgm:pt>
    <dgm:pt modelId="{12DEC09C-3EB4-4E6E-A236-02B7DD64B1A7}" type="pres">
      <dgm:prSet presAssocID="{62EA8E2C-1DB5-42D5-A65C-3D48CA06E99A}" presName="FiveNodes_1" presStyleLbl="node1" presStyleIdx="0" presStyleCnt="5" custLinFactNeighborX="413" custLinFactNeighborY="1553">
        <dgm:presLayoutVars>
          <dgm:bulletEnabled val="1"/>
        </dgm:presLayoutVars>
      </dgm:prSet>
      <dgm:spPr/>
      <dgm:t>
        <a:bodyPr/>
        <a:lstStyle/>
        <a:p>
          <a:endParaRPr lang="en-US"/>
        </a:p>
      </dgm:t>
    </dgm:pt>
    <dgm:pt modelId="{A0D66AB3-55EF-4866-AC90-79FD1A6BC6A7}" type="pres">
      <dgm:prSet presAssocID="{62EA8E2C-1DB5-42D5-A65C-3D48CA06E99A}" presName="FiveNodes_2" presStyleLbl="node1" presStyleIdx="1" presStyleCnt="5">
        <dgm:presLayoutVars>
          <dgm:bulletEnabled val="1"/>
        </dgm:presLayoutVars>
        <dgm:style>
          <a:lnRef idx="2">
            <a:schemeClr val="dk1"/>
          </a:lnRef>
          <a:fillRef idx="1">
            <a:schemeClr val="lt1"/>
          </a:fillRef>
          <a:effectRef idx="0">
            <a:schemeClr val="dk1"/>
          </a:effectRef>
          <a:fontRef idx="minor">
            <a:schemeClr val="dk1"/>
          </a:fontRef>
        </dgm:style>
      </dgm:prSet>
      <dgm:spPr/>
      <dgm:t>
        <a:bodyPr/>
        <a:lstStyle/>
        <a:p>
          <a:endParaRPr lang="en-US"/>
        </a:p>
      </dgm:t>
    </dgm:pt>
    <dgm:pt modelId="{42C08F48-7DF2-4E9D-967D-A7532FEA37B7}" type="pres">
      <dgm:prSet presAssocID="{62EA8E2C-1DB5-42D5-A65C-3D48CA06E99A}" presName="FiveNodes_3" presStyleLbl="node1" presStyleIdx="2" presStyleCnt="5" custScaleX="112045">
        <dgm:presLayoutVars>
          <dgm:bulletEnabled val="1"/>
        </dgm:presLayoutVars>
      </dgm:prSet>
      <dgm:spPr/>
      <dgm:t>
        <a:bodyPr/>
        <a:lstStyle/>
        <a:p>
          <a:endParaRPr lang="en-US"/>
        </a:p>
      </dgm:t>
    </dgm:pt>
    <dgm:pt modelId="{AA92ED14-D5DA-4509-9DBF-67E0A869BF8A}" type="pres">
      <dgm:prSet presAssocID="{62EA8E2C-1DB5-42D5-A65C-3D48CA06E99A}" presName="FiveNodes_4" presStyleLbl="node1" presStyleIdx="3" presStyleCnt="5">
        <dgm:presLayoutVars>
          <dgm:bulletEnabled val="1"/>
        </dgm:presLayoutVars>
      </dgm:prSet>
      <dgm:spPr/>
      <dgm:t>
        <a:bodyPr/>
        <a:lstStyle/>
        <a:p>
          <a:endParaRPr lang="en-US"/>
        </a:p>
      </dgm:t>
    </dgm:pt>
    <dgm:pt modelId="{77165E6D-AE4E-4DB4-947A-A03093D7C6D2}" type="pres">
      <dgm:prSet presAssocID="{62EA8E2C-1DB5-42D5-A65C-3D48CA06E99A}" presName="FiveNodes_5" presStyleLbl="node1" presStyleIdx="4" presStyleCnt="5">
        <dgm:presLayoutVars>
          <dgm:bulletEnabled val="1"/>
        </dgm:presLayoutVars>
      </dgm:prSet>
      <dgm:spPr/>
      <dgm:t>
        <a:bodyPr/>
        <a:lstStyle/>
        <a:p>
          <a:endParaRPr lang="en-US"/>
        </a:p>
      </dgm:t>
    </dgm:pt>
    <dgm:pt modelId="{81F3E8A0-C3B4-433D-AA6F-B3E3CDA5B756}" type="pres">
      <dgm:prSet presAssocID="{62EA8E2C-1DB5-42D5-A65C-3D48CA06E99A}" presName="FiveConn_1-2" presStyleLbl="fgAccFollowNode1" presStyleIdx="0" presStyleCnt="4">
        <dgm:presLayoutVars>
          <dgm:bulletEnabled val="1"/>
        </dgm:presLayoutVars>
      </dgm:prSet>
      <dgm:spPr/>
      <dgm:t>
        <a:bodyPr/>
        <a:lstStyle/>
        <a:p>
          <a:endParaRPr lang="en-US"/>
        </a:p>
      </dgm:t>
    </dgm:pt>
    <dgm:pt modelId="{4D832F1C-CBB5-4F3F-8111-88FEE1763049}" type="pres">
      <dgm:prSet presAssocID="{62EA8E2C-1DB5-42D5-A65C-3D48CA06E99A}" presName="FiveConn_2-3" presStyleLbl="fgAccFollowNode1" presStyleIdx="1" presStyleCnt="4">
        <dgm:presLayoutVars>
          <dgm:bulletEnabled val="1"/>
        </dgm:presLayoutVars>
      </dgm:prSet>
      <dgm:spPr/>
      <dgm:t>
        <a:bodyPr/>
        <a:lstStyle/>
        <a:p>
          <a:endParaRPr lang="en-US"/>
        </a:p>
      </dgm:t>
    </dgm:pt>
    <dgm:pt modelId="{AD565799-3205-4ED2-A68F-92A694D0DD56}" type="pres">
      <dgm:prSet presAssocID="{62EA8E2C-1DB5-42D5-A65C-3D48CA06E99A}" presName="FiveConn_3-4" presStyleLbl="fgAccFollowNode1" presStyleIdx="2" presStyleCnt="4">
        <dgm:presLayoutVars>
          <dgm:bulletEnabled val="1"/>
        </dgm:presLayoutVars>
      </dgm:prSet>
      <dgm:spPr/>
      <dgm:t>
        <a:bodyPr/>
        <a:lstStyle/>
        <a:p>
          <a:endParaRPr lang="en-US"/>
        </a:p>
      </dgm:t>
    </dgm:pt>
    <dgm:pt modelId="{6B5C2640-D5A0-4696-BCB3-963203002088}" type="pres">
      <dgm:prSet presAssocID="{62EA8E2C-1DB5-42D5-A65C-3D48CA06E99A}" presName="FiveConn_4-5" presStyleLbl="fgAccFollowNode1" presStyleIdx="3" presStyleCnt="4">
        <dgm:presLayoutVars>
          <dgm:bulletEnabled val="1"/>
        </dgm:presLayoutVars>
      </dgm:prSet>
      <dgm:spPr/>
      <dgm:t>
        <a:bodyPr/>
        <a:lstStyle/>
        <a:p>
          <a:endParaRPr lang="en-US"/>
        </a:p>
      </dgm:t>
    </dgm:pt>
    <dgm:pt modelId="{6C83273B-4DBB-41B6-923D-4F13F7F08902}" type="pres">
      <dgm:prSet presAssocID="{62EA8E2C-1DB5-42D5-A65C-3D48CA06E99A}" presName="FiveNodes_1_text" presStyleLbl="node1" presStyleIdx="4" presStyleCnt="5">
        <dgm:presLayoutVars>
          <dgm:bulletEnabled val="1"/>
        </dgm:presLayoutVars>
      </dgm:prSet>
      <dgm:spPr/>
      <dgm:t>
        <a:bodyPr/>
        <a:lstStyle/>
        <a:p>
          <a:endParaRPr lang="en-US"/>
        </a:p>
      </dgm:t>
    </dgm:pt>
    <dgm:pt modelId="{3BCDDADE-0E24-449A-8F0E-F93E167E3A16}" type="pres">
      <dgm:prSet presAssocID="{62EA8E2C-1DB5-42D5-A65C-3D48CA06E99A}" presName="FiveNodes_2_text" presStyleLbl="node1" presStyleIdx="4" presStyleCnt="5">
        <dgm:presLayoutVars>
          <dgm:bulletEnabled val="1"/>
        </dgm:presLayoutVars>
      </dgm:prSet>
      <dgm:spPr/>
      <dgm:t>
        <a:bodyPr/>
        <a:lstStyle/>
        <a:p>
          <a:endParaRPr lang="en-US"/>
        </a:p>
      </dgm:t>
    </dgm:pt>
    <dgm:pt modelId="{48F2F183-681A-4ED3-8EB9-9350125F4A81}" type="pres">
      <dgm:prSet presAssocID="{62EA8E2C-1DB5-42D5-A65C-3D48CA06E99A}" presName="FiveNodes_3_text" presStyleLbl="node1" presStyleIdx="4" presStyleCnt="5">
        <dgm:presLayoutVars>
          <dgm:bulletEnabled val="1"/>
        </dgm:presLayoutVars>
      </dgm:prSet>
      <dgm:spPr/>
      <dgm:t>
        <a:bodyPr/>
        <a:lstStyle/>
        <a:p>
          <a:endParaRPr lang="en-US"/>
        </a:p>
      </dgm:t>
    </dgm:pt>
    <dgm:pt modelId="{BF3AE83A-1EE5-4766-8CEB-96FD22E67F21}" type="pres">
      <dgm:prSet presAssocID="{62EA8E2C-1DB5-42D5-A65C-3D48CA06E99A}" presName="FiveNodes_4_text" presStyleLbl="node1" presStyleIdx="4" presStyleCnt="5">
        <dgm:presLayoutVars>
          <dgm:bulletEnabled val="1"/>
        </dgm:presLayoutVars>
      </dgm:prSet>
      <dgm:spPr/>
      <dgm:t>
        <a:bodyPr/>
        <a:lstStyle/>
        <a:p>
          <a:endParaRPr lang="en-US"/>
        </a:p>
      </dgm:t>
    </dgm:pt>
    <dgm:pt modelId="{5746E2A0-8BC7-41B1-9CD5-DC3F20E6B751}" type="pres">
      <dgm:prSet presAssocID="{62EA8E2C-1DB5-42D5-A65C-3D48CA06E99A}" presName="FiveNodes_5_text" presStyleLbl="node1" presStyleIdx="4" presStyleCnt="5">
        <dgm:presLayoutVars>
          <dgm:bulletEnabled val="1"/>
        </dgm:presLayoutVars>
      </dgm:prSet>
      <dgm:spPr/>
      <dgm:t>
        <a:bodyPr/>
        <a:lstStyle/>
        <a:p>
          <a:endParaRPr lang="en-US"/>
        </a:p>
      </dgm:t>
    </dgm:pt>
  </dgm:ptLst>
  <dgm:cxnLst>
    <dgm:cxn modelId="{43AD1F4E-30BA-43C0-B305-B9DE71D8AE02}" type="presOf" srcId="{03B27308-130C-47EC-A855-B15398E77147}" destId="{12DEC09C-3EB4-4E6E-A236-02B7DD64B1A7}" srcOrd="0" destOrd="0" presId="urn:microsoft.com/office/officeart/2005/8/layout/vProcess5"/>
    <dgm:cxn modelId="{DCF60C46-B1FC-4FCE-A1A5-1471B7E389AB}" type="presOf" srcId="{E9BE1DD1-8BE5-4544-BE41-B70DDC5D46F3}" destId="{81F3E8A0-C3B4-433D-AA6F-B3E3CDA5B756}" srcOrd="0" destOrd="0" presId="urn:microsoft.com/office/officeart/2005/8/layout/vProcess5"/>
    <dgm:cxn modelId="{A3A1E8DE-8C5A-4939-A4C9-2EDFAD3A5854}" type="presOf" srcId="{D81D1B34-C267-4B3D-B144-933219010096}" destId="{5746E2A0-8BC7-41B1-9CD5-DC3F20E6B751}" srcOrd="1" destOrd="0" presId="urn:microsoft.com/office/officeart/2005/8/layout/vProcess5"/>
    <dgm:cxn modelId="{1FD35ECD-B362-42C7-B99F-59F5D25D118D}" type="presOf" srcId="{5B8C864B-65A5-4AA6-B86B-431D5DD4914C}" destId="{4D832F1C-CBB5-4F3F-8111-88FEE1763049}" srcOrd="0" destOrd="0" presId="urn:microsoft.com/office/officeart/2005/8/layout/vProcess5"/>
    <dgm:cxn modelId="{91CC8292-0C31-47EA-940B-AF425F0702F0}" type="presOf" srcId="{186E36A9-B1BC-4217-89E7-0DF25488CFDF}" destId="{42C08F48-7DF2-4E9D-967D-A7532FEA37B7}" srcOrd="0" destOrd="0" presId="urn:microsoft.com/office/officeart/2005/8/layout/vProcess5"/>
    <dgm:cxn modelId="{FC700358-BE0E-4E5B-98D3-07BB098D8DDC}" srcId="{62EA8E2C-1DB5-42D5-A65C-3D48CA06E99A}" destId="{D5630C35-4A6D-4590-8FEF-46243D545BB4}" srcOrd="3" destOrd="0" parTransId="{514AD1C5-BE27-4A1B-81BF-095F94D41919}" sibTransId="{DCF450D0-AE42-4343-91F3-B87C5617EFDF}"/>
    <dgm:cxn modelId="{378A3A6F-B8D6-46E6-97AA-FD1557E81F51}" type="presOf" srcId="{DCF450D0-AE42-4343-91F3-B87C5617EFDF}" destId="{6B5C2640-D5A0-4696-BCB3-963203002088}" srcOrd="0" destOrd="0" presId="urn:microsoft.com/office/officeart/2005/8/layout/vProcess5"/>
    <dgm:cxn modelId="{1BAB5D80-5926-472F-8D2F-D3C90E3D14D0}" type="presOf" srcId="{186E36A9-B1BC-4217-89E7-0DF25488CFDF}" destId="{48F2F183-681A-4ED3-8EB9-9350125F4A81}" srcOrd="1" destOrd="0" presId="urn:microsoft.com/office/officeart/2005/8/layout/vProcess5"/>
    <dgm:cxn modelId="{A9F692D4-30D9-4A78-BAFC-E740933D2608}" type="presOf" srcId="{D5630C35-4A6D-4590-8FEF-46243D545BB4}" destId="{BF3AE83A-1EE5-4766-8CEB-96FD22E67F21}" srcOrd="1" destOrd="0" presId="urn:microsoft.com/office/officeart/2005/8/layout/vProcess5"/>
    <dgm:cxn modelId="{D538955C-62C1-4ACA-90E0-A1D326920BE3}" type="presOf" srcId="{A62978DC-FE97-45A9-B107-C3C46EBC3A0C}" destId="{AD565799-3205-4ED2-A68F-92A694D0DD56}" srcOrd="0" destOrd="0" presId="urn:microsoft.com/office/officeart/2005/8/layout/vProcess5"/>
    <dgm:cxn modelId="{21FFBFDF-4B64-49E5-8151-462CE87316C6}" type="presOf" srcId="{62EA8E2C-1DB5-42D5-A65C-3D48CA06E99A}" destId="{93EE06CC-95FB-43A7-96CA-570698FBAE43}" srcOrd="0" destOrd="0" presId="urn:microsoft.com/office/officeart/2005/8/layout/vProcess5"/>
    <dgm:cxn modelId="{5D7DCB00-FBC4-42B8-9258-2CFBF771F4C4}" srcId="{62EA8E2C-1DB5-42D5-A65C-3D48CA06E99A}" destId="{186E36A9-B1BC-4217-89E7-0DF25488CFDF}" srcOrd="2" destOrd="0" parTransId="{31A53391-5F6E-4BDF-B4EB-B5FB572D1558}" sibTransId="{A62978DC-FE97-45A9-B107-C3C46EBC3A0C}"/>
    <dgm:cxn modelId="{8FC39436-25E0-47FD-A8E0-66332A89C593}" srcId="{62EA8E2C-1DB5-42D5-A65C-3D48CA06E99A}" destId="{03B27308-130C-47EC-A855-B15398E77147}" srcOrd="0" destOrd="0" parTransId="{367AE457-5697-496C-A3FC-013339D5FB49}" sibTransId="{E9BE1DD1-8BE5-4544-BE41-B70DDC5D46F3}"/>
    <dgm:cxn modelId="{D72CE493-2334-4076-8811-B46640BF7D79}" type="presOf" srcId="{03B27308-130C-47EC-A855-B15398E77147}" destId="{6C83273B-4DBB-41B6-923D-4F13F7F08902}" srcOrd="1" destOrd="0" presId="urn:microsoft.com/office/officeart/2005/8/layout/vProcess5"/>
    <dgm:cxn modelId="{10B737EA-2F79-42A9-9B04-68BF0C5EBB14}" type="presOf" srcId="{80A25FC5-8491-4152-AD3A-60EB49019A8A}" destId="{3BCDDADE-0E24-449A-8F0E-F93E167E3A16}" srcOrd="1" destOrd="0" presId="urn:microsoft.com/office/officeart/2005/8/layout/vProcess5"/>
    <dgm:cxn modelId="{E4B410BC-F5C1-4F28-B378-F8405E6028B2}" type="presOf" srcId="{D5630C35-4A6D-4590-8FEF-46243D545BB4}" destId="{AA92ED14-D5DA-4509-9DBF-67E0A869BF8A}" srcOrd="0" destOrd="0" presId="urn:microsoft.com/office/officeart/2005/8/layout/vProcess5"/>
    <dgm:cxn modelId="{ECB898CF-0A26-48EB-82B7-C1E55528188E}" type="presOf" srcId="{80A25FC5-8491-4152-AD3A-60EB49019A8A}" destId="{A0D66AB3-55EF-4866-AC90-79FD1A6BC6A7}" srcOrd="0" destOrd="0" presId="urn:microsoft.com/office/officeart/2005/8/layout/vProcess5"/>
    <dgm:cxn modelId="{75D3D480-787B-4331-B2FA-F5F2B24BDA0B}" srcId="{62EA8E2C-1DB5-42D5-A65C-3D48CA06E99A}" destId="{D81D1B34-C267-4B3D-B144-933219010096}" srcOrd="4" destOrd="0" parTransId="{DE1E041A-D8C5-42FF-821A-72DECAA0C705}" sibTransId="{FDC139E8-5AD1-4C8F-8D62-2A6D32C5E318}"/>
    <dgm:cxn modelId="{3CF20423-A040-4CAB-8A23-DB60F72C1110}" type="presOf" srcId="{D81D1B34-C267-4B3D-B144-933219010096}" destId="{77165E6D-AE4E-4DB4-947A-A03093D7C6D2}" srcOrd="0" destOrd="0" presId="urn:microsoft.com/office/officeart/2005/8/layout/vProcess5"/>
    <dgm:cxn modelId="{847E64EB-5E07-42A0-B82E-F677B01682EC}" srcId="{62EA8E2C-1DB5-42D5-A65C-3D48CA06E99A}" destId="{80A25FC5-8491-4152-AD3A-60EB49019A8A}" srcOrd="1" destOrd="0" parTransId="{9AF10D44-6A27-4BF8-AFAD-E7ED44D23103}" sibTransId="{5B8C864B-65A5-4AA6-B86B-431D5DD4914C}"/>
    <dgm:cxn modelId="{4A83668F-D0BF-4341-9A1D-E603CFFE0301}" type="presParOf" srcId="{93EE06CC-95FB-43A7-96CA-570698FBAE43}" destId="{43153FA7-FB9D-47BE-82A8-C5EB8AA2F8F4}" srcOrd="0" destOrd="0" presId="urn:microsoft.com/office/officeart/2005/8/layout/vProcess5"/>
    <dgm:cxn modelId="{E7BF8E5A-D06D-4681-A35A-86C66A416F37}" type="presParOf" srcId="{93EE06CC-95FB-43A7-96CA-570698FBAE43}" destId="{12DEC09C-3EB4-4E6E-A236-02B7DD64B1A7}" srcOrd="1" destOrd="0" presId="urn:microsoft.com/office/officeart/2005/8/layout/vProcess5"/>
    <dgm:cxn modelId="{76037B1A-3E86-429C-91F5-03CD58807952}" type="presParOf" srcId="{93EE06CC-95FB-43A7-96CA-570698FBAE43}" destId="{A0D66AB3-55EF-4866-AC90-79FD1A6BC6A7}" srcOrd="2" destOrd="0" presId="urn:microsoft.com/office/officeart/2005/8/layout/vProcess5"/>
    <dgm:cxn modelId="{AFCFA5B8-C431-4503-A4C4-63118C90DA15}" type="presParOf" srcId="{93EE06CC-95FB-43A7-96CA-570698FBAE43}" destId="{42C08F48-7DF2-4E9D-967D-A7532FEA37B7}" srcOrd="3" destOrd="0" presId="urn:microsoft.com/office/officeart/2005/8/layout/vProcess5"/>
    <dgm:cxn modelId="{469A250F-176C-4737-8249-BD1C24D4C8A1}" type="presParOf" srcId="{93EE06CC-95FB-43A7-96CA-570698FBAE43}" destId="{AA92ED14-D5DA-4509-9DBF-67E0A869BF8A}" srcOrd="4" destOrd="0" presId="urn:microsoft.com/office/officeart/2005/8/layout/vProcess5"/>
    <dgm:cxn modelId="{0CFEFF8E-D475-442D-910F-FF89E120A353}" type="presParOf" srcId="{93EE06CC-95FB-43A7-96CA-570698FBAE43}" destId="{77165E6D-AE4E-4DB4-947A-A03093D7C6D2}" srcOrd="5" destOrd="0" presId="urn:microsoft.com/office/officeart/2005/8/layout/vProcess5"/>
    <dgm:cxn modelId="{4AAAB76F-833C-4A0C-9D15-D725CB8EB3A3}" type="presParOf" srcId="{93EE06CC-95FB-43A7-96CA-570698FBAE43}" destId="{81F3E8A0-C3B4-433D-AA6F-B3E3CDA5B756}" srcOrd="6" destOrd="0" presId="urn:microsoft.com/office/officeart/2005/8/layout/vProcess5"/>
    <dgm:cxn modelId="{4CAD7330-FF73-4DC3-B0C1-F8C00DD58B24}" type="presParOf" srcId="{93EE06CC-95FB-43A7-96CA-570698FBAE43}" destId="{4D832F1C-CBB5-4F3F-8111-88FEE1763049}" srcOrd="7" destOrd="0" presId="urn:microsoft.com/office/officeart/2005/8/layout/vProcess5"/>
    <dgm:cxn modelId="{0997A23A-23D5-461C-8A83-3642D261FFA2}" type="presParOf" srcId="{93EE06CC-95FB-43A7-96CA-570698FBAE43}" destId="{AD565799-3205-4ED2-A68F-92A694D0DD56}" srcOrd="8" destOrd="0" presId="urn:microsoft.com/office/officeart/2005/8/layout/vProcess5"/>
    <dgm:cxn modelId="{1FF0170E-37C5-4DB8-8BAB-96EF6534D395}" type="presParOf" srcId="{93EE06CC-95FB-43A7-96CA-570698FBAE43}" destId="{6B5C2640-D5A0-4696-BCB3-963203002088}" srcOrd="9" destOrd="0" presId="urn:microsoft.com/office/officeart/2005/8/layout/vProcess5"/>
    <dgm:cxn modelId="{EBD7CE7A-B60D-48B1-97A9-1975343E2EB9}" type="presParOf" srcId="{93EE06CC-95FB-43A7-96CA-570698FBAE43}" destId="{6C83273B-4DBB-41B6-923D-4F13F7F08902}" srcOrd="10" destOrd="0" presId="urn:microsoft.com/office/officeart/2005/8/layout/vProcess5"/>
    <dgm:cxn modelId="{885EB353-19A8-4B2E-9558-8FD73CB8D10A}" type="presParOf" srcId="{93EE06CC-95FB-43A7-96CA-570698FBAE43}" destId="{3BCDDADE-0E24-449A-8F0E-F93E167E3A16}" srcOrd="11" destOrd="0" presId="urn:microsoft.com/office/officeart/2005/8/layout/vProcess5"/>
    <dgm:cxn modelId="{5E779A2E-FFE6-43AC-AB6C-20C36B6017D3}" type="presParOf" srcId="{93EE06CC-95FB-43A7-96CA-570698FBAE43}" destId="{48F2F183-681A-4ED3-8EB9-9350125F4A81}" srcOrd="12" destOrd="0" presId="urn:microsoft.com/office/officeart/2005/8/layout/vProcess5"/>
    <dgm:cxn modelId="{B8323147-916F-41DB-ACC5-247055F4491F}" type="presParOf" srcId="{93EE06CC-95FB-43A7-96CA-570698FBAE43}" destId="{BF3AE83A-1EE5-4766-8CEB-96FD22E67F21}" srcOrd="13" destOrd="0" presId="urn:microsoft.com/office/officeart/2005/8/layout/vProcess5"/>
    <dgm:cxn modelId="{78EF28E2-7D2C-4F93-83BB-B728A616B879}" type="presParOf" srcId="{93EE06CC-95FB-43A7-96CA-570698FBAE43}" destId="{5746E2A0-8BC7-41B1-9CD5-DC3F20E6B75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92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1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1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1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1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2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grpSp>
      <p:sp>
        <p:nvSpPr>
          <p:cNvPr id="8213" name="Rectangle 21"/>
          <p:cNvSpPr>
            <a:spLocks noGrp="1" noChangeArrowheads="1"/>
          </p:cNvSpPr>
          <p:nvPr>
            <p:ph type="ctrTitle" sz="quarter"/>
          </p:nvPr>
        </p:nvSpPr>
        <p:spPr>
          <a:xfrm>
            <a:off x="914400" y="1828801"/>
            <a:ext cx="10363200" cy="1736725"/>
          </a:xfrm>
        </p:spPr>
        <p:txBody>
          <a:bodyPr/>
          <a:lstStyle>
            <a:lvl1pPr>
              <a:defRPr sz="5400"/>
            </a:lvl1pPr>
          </a:lstStyle>
          <a:p>
            <a:pPr lvl="0"/>
            <a:r>
              <a:rPr lang="en-US" noProof="0" smtClean="0"/>
              <a:t>Click to edit Master title style</a:t>
            </a:r>
          </a:p>
        </p:txBody>
      </p:sp>
      <p:sp>
        <p:nvSpPr>
          <p:cNvPr id="8214" name="Rectangle 2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3" name="Rectangle 23"/>
          <p:cNvSpPr>
            <a:spLocks noGrp="1" noChangeArrowheads="1"/>
          </p:cNvSpPr>
          <p:nvPr>
            <p:ph type="dt" sz="quarter" idx="10"/>
          </p:nvPr>
        </p:nvSpPr>
        <p:spPr/>
        <p:txBody>
          <a:bodyPr/>
          <a:lstStyle>
            <a:lvl1pPr>
              <a:defRPr/>
            </a:lvl1pPr>
          </a:lstStyle>
          <a:p>
            <a:fld id="{E9432D98-D9DC-4B4F-8ECA-0AD8A3632C77}" type="datetimeFigureOut">
              <a:rPr lang="en-US" smtClean="0"/>
              <a:t>2/1/2016</a:t>
            </a:fld>
            <a:endParaRPr lang="en-US"/>
          </a:p>
        </p:txBody>
      </p:sp>
      <p:sp>
        <p:nvSpPr>
          <p:cNvPr id="24" name="Rectangle 24"/>
          <p:cNvSpPr>
            <a:spLocks noGrp="1" noChangeArrowheads="1"/>
          </p:cNvSpPr>
          <p:nvPr>
            <p:ph type="ftr" sz="quarter" idx="11"/>
          </p:nvPr>
        </p:nvSpPr>
        <p:spPr/>
        <p:txBody>
          <a:bodyPr/>
          <a:lstStyle>
            <a:lvl1pPr>
              <a:defRPr/>
            </a:lvl1pPr>
          </a:lstStyle>
          <a:p>
            <a:endParaRPr lang="en-US"/>
          </a:p>
        </p:txBody>
      </p:sp>
      <p:sp>
        <p:nvSpPr>
          <p:cNvPr id="25" name="Rectangle 25"/>
          <p:cNvSpPr>
            <a:spLocks noGrp="1" noChangeArrowheads="1"/>
          </p:cNvSpPr>
          <p:nvPr>
            <p:ph type="sldNum" sz="quarter" idx="12"/>
          </p:nvPr>
        </p:nvSpPr>
        <p:spPr/>
        <p:txBody>
          <a:bodyPr/>
          <a:lstStyle>
            <a:lvl1pPr>
              <a:defRPr smtClean="0"/>
            </a:lvl1pPr>
          </a:lstStyle>
          <a:p>
            <a:fld id="{64B06278-3CD3-466F-B06D-AB9FC0236C06}" type="slidenum">
              <a:rPr lang="en-US" smtClean="0"/>
              <a:t>‹#›</a:t>
            </a:fld>
            <a:endParaRPr lang="en-US"/>
          </a:p>
        </p:txBody>
      </p:sp>
    </p:spTree>
    <p:extLst>
      <p:ext uri="{BB962C8B-B14F-4D97-AF65-F5344CB8AC3E}">
        <p14:creationId xmlns:p14="http://schemas.microsoft.com/office/powerpoint/2010/main" val="672869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fld id="{E9432D98-D9DC-4B4F-8ECA-0AD8A3632C77}" type="datetimeFigureOut">
              <a:rPr lang="en-US" smtClean="0"/>
              <a:t>2/1/2016</a:t>
            </a:fld>
            <a:endParaRPr lang="en-US"/>
          </a:p>
        </p:txBody>
      </p:sp>
      <p:sp>
        <p:nvSpPr>
          <p:cNvPr id="5" name="Rectangle 24"/>
          <p:cNvSpPr>
            <a:spLocks noGrp="1" noChangeArrowheads="1"/>
          </p:cNvSpPr>
          <p:nvPr>
            <p:ph type="ftr" sz="quarter" idx="11"/>
          </p:nvPr>
        </p:nvSpPr>
        <p:spPr>
          <a:ln/>
        </p:spPr>
        <p:txBody>
          <a:bodyPr/>
          <a:lstStyle>
            <a:lvl1pPr>
              <a:defRPr/>
            </a:lvl1pPr>
          </a:lstStyle>
          <a:p>
            <a:endParaRPr lang="en-US"/>
          </a:p>
        </p:txBody>
      </p:sp>
      <p:sp>
        <p:nvSpPr>
          <p:cNvPr id="6" name="Rectangle 25"/>
          <p:cNvSpPr>
            <a:spLocks noGrp="1" noChangeArrowheads="1"/>
          </p:cNvSpPr>
          <p:nvPr>
            <p:ph type="sldNum" sz="quarter" idx="12"/>
          </p:nvPr>
        </p:nvSpPr>
        <p:spPr>
          <a:ln/>
        </p:spPr>
        <p:txBody>
          <a:bodyPr/>
          <a:lstStyle>
            <a:lvl1pPr>
              <a:defRPr/>
            </a:lvl1pPr>
          </a:lstStyle>
          <a:p>
            <a:fld id="{64B06278-3CD3-466F-B06D-AB9FC0236C06}" type="slidenum">
              <a:rPr lang="en-US" smtClean="0"/>
              <a:t>‹#›</a:t>
            </a:fld>
            <a:endParaRPr lang="en-US"/>
          </a:p>
        </p:txBody>
      </p:sp>
    </p:spTree>
    <p:extLst>
      <p:ext uri="{BB962C8B-B14F-4D97-AF65-F5344CB8AC3E}">
        <p14:creationId xmlns:p14="http://schemas.microsoft.com/office/powerpoint/2010/main" val="340708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fld id="{E9432D98-D9DC-4B4F-8ECA-0AD8A3632C77}" type="datetimeFigureOut">
              <a:rPr lang="en-US" smtClean="0"/>
              <a:t>2/1/2016</a:t>
            </a:fld>
            <a:endParaRPr lang="en-US"/>
          </a:p>
        </p:txBody>
      </p:sp>
      <p:sp>
        <p:nvSpPr>
          <p:cNvPr id="5" name="Rectangle 24"/>
          <p:cNvSpPr>
            <a:spLocks noGrp="1" noChangeArrowheads="1"/>
          </p:cNvSpPr>
          <p:nvPr>
            <p:ph type="ftr" sz="quarter" idx="11"/>
          </p:nvPr>
        </p:nvSpPr>
        <p:spPr>
          <a:ln/>
        </p:spPr>
        <p:txBody>
          <a:bodyPr/>
          <a:lstStyle>
            <a:lvl1pPr>
              <a:defRPr/>
            </a:lvl1pPr>
          </a:lstStyle>
          <a:p>
            <a:endParaRPr lang="en-US"/>
          </a:p>
        </p:txBody>
      </p:sp>
      <p:sp>
        <p:nvSpPr>
          <p:cNvPr id="6" name="Rectangle 25"/>
          <p:cNvSpPr>
            <a:spLocks noGrp="1" noChangeArrowheads="1"/>
          </p:cNvSpPr>
          <p:nvPr>
            <p:ph type="sldNum" sz="quarter" idx="12"/>
          </p:nvPr>
        </p:nvSpPr>
        <p:spPr>
          <a:ln/>
        </p:spPr>
        <p:txBody>
          <a:bodyPr/>
          <a:lstStyle>
            <a:lvl1pPr>
              <a:defRPr/>
            </a:lvl1pPr>
          </a:lstStyle>
          <a:p>
            <a:fld id="{64B06278-3CD3-466F-B06D-AB9FC0236C06}" type="slidenum">
              <a:rPr lang="en-US" smtClean="0"/>
              <a:t>‹#›</a:t>
            </a:fld>
            <a:endParaRPr lang="en-US"/>
          </a:p>
        </p:txBody>
      </p:sp>
    </p:spTree>
    <p:extLst>
      <p:ext uri="{BB962C8B-B14F-4D97-AF65-F5344CB8AC3E}">
        <p14:creationId xmlns:p14="http://schemas.microsoft.com/office/powerpoint/2010/main" val="3899708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600201"/>
            <a:ext cx="10972800" cy="4530725"/>
          </a:xfrm>
        </p:spPr>
        <p:txBody>
          <a:bodyPr/>
          <a:lstStyle/>
          <a:p>
            <a:pPr lvl="0"/>
            <a:r>
              <a:rPr lang="en-US" noProof="0" smtClean="0"/>
              <a:t>Click icon to add chart</a:t>
            </a:r>
          </a:p>
        </p:txBody>
      </p:sp>
      <p:sp>
        <p:nvSpPr>
          <p:cNvPr id="4" name="Rectangle 23"/>
          <p:cNvSpPr>
            <a:spLocks noGrp="1" noChangeArrowheads="1"/>
          </p:cNvSpPr>
          <p:nvPr>
            <p:ph type="dt" sz="half" idx="10"/>
          </p:nvPr>
        </p:nvSpPr>
        <p:spPr>
          <a:ln/>
        </p:spPr>
        <p:txBody>
          <a:bodyPr/>
          <a:lstStyle>
            <a:lvl1pPr>
              <a:defRPr/>
            </a:lvl1pPr>
          </a:lstStyle>
          <a:p>
            <a:fld id="{E9432D98-D9DC-4B4F-8ECA-0AD8A3632C77}" type="datetimeFigureOut">
              <a:rPr lang="en-US" smtClean="0"/>
              <a:t>2/1/2016</a:t>
            </a:fld>
            <a:endParaRPr lang="en-US"/>
          </a:p>
        </p:txBody>
      </p:sp>
      <p:sp>
        <p:nvSpPr>
          <p:cNvPr id="5" name="Rectangle 24"/>
          <p:cNvSpPr>
            <a:spLocks noGrp="1" noChangeArrowheads="1"/>
          </p:cNvSpPr>
          <p:nvPr>
            <p:ph type="ftr" sz="quarter" idx="11"/>
          </p:nvPr>
        </p:nvSpPr>
        <p:spPr>
          <a:ln/>
        </p:spPr>
        <p:txBody>
          <a:bodyPr/>
          <a:lstStyle>
            <a:lvl1pPr>
              <a:defRPr/>
            </a:lvl1pPr>
          </a:lstStyle>
          <a:p>
            <a:endParaRPr lang="en-US"/>
          </a:p>
        </p:txBody>
      </p:sp>
      <p:sp>
        <p:nvSpPr>
          <p:cNvPr id="6" name="Rectangle 25"/>
          <p:cNvSpPr>
            <a:spLocks noGrp="1" noChangeArrowheads="1"/>
          </p:cNvSpPr>
          <p:nvPr>
            <p:ph type="sldNum" sz="quarter" idx="12"/>
          </p:nvPr>
        </p:nvSpPr>
        <p:spPr>
          <a:ln/>
        </p:spPr>
        <p:txBody>
          <a:bodyPr/>
          <a:lstStyle>
            <a:lvl1pPr>
              <a:defRPr/>
            </a:lvl1pPr>
          </a:lstStyle>
          <a:p>
            <a:fld id="{64B06278-3CD3-466F-B06D-AB9FC0236C06}" type="slidenum">
              <a:rPr lang="en-US" smtClean="0"/>
              <a:t>‹#›</a:t>
            </a:fld>
            <a:endParaRPr lang="en-US"/>
          </a:p>
        </p:txBody>
      </p:sp>
    </p:spTree>
    <p:extLst>
      <p:ext uri="{BB962C8B-B14F-4D97-AF65-F5344CB8AC3E}">
        <p14:creationId xmlns:p14="http://schemas.microsoft.com/office/powerpoint/2010/main" val="1008343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30725"/>
          </a:xfrm>
        </p:spPr>
        <p:txBody>
          <a:bodyPr/>
          <a:lstStyle/>
          <a:p>
            <a:pPr lvl="0"/>
            <a:r>
              <a:rPr lang="en-US" noProof="0" smtClean="0"/>
              <a:t>Click icon to add table</a:t>
            </a:r>
          </a:p>
        </p:txBody>
      </p:sp>
      <p:sp>
        <p:nvSpPr>
          <p:cNvPr id="4" name="Rectangle 23"/>
          <p:cNvSpPr>
            <a:spLocks noGrp="1" noChangeArrowheads="1"/>
          </p:cNvSpPr>
          <p:nvPr>
            <p:ph type="dt" sz="half" idx="10"/>
          </p:nvPr>
        </p:nvSpPr>
        <p:spPr>
          <a:ln/>
        </p:spPr>
        <p:txBody>
          <a:bodyPr/>
          <a:lstStyle>
            <a:lvl1pPr>
              <a:defRPr/>
            </a:lvl1pPr>
          </a:lstStyle>
          <a:p>
            <a:fld id="{E9432D98-D9DC-4B4F-8ECA-0AD8A3632C77}" type="datetimeFigureOut">
              <a:rPr lang="en-US" smtClean="0"/>
              <a:t>2/1/2016</a:t>
            </a:fld>
            <a:endParaRPr lang="en-US"/>
          </a:p>
        </p:txBody>
      </p:sp>
      <p:sp>
        <p:nvSpPr>
          <p:cNvPr id="5" name="Rectangle 24"/>
          <p:cNvSpPr>
            <a:spLocks noGrp="1" noChangeArrowheads="1"/>
          </p:cNvSpPr>
          <p:nvPr>
            <p:ph type="ftr" sz="quarter" idx="11"/>
          </p:nvPr>
        </p:nvSpPr>
        <p:spPr>
          <a:ln/>
        </p:spPr>
        <p:txBody>
          <a:bodyPr/>
          <a:lstStyle>
            <a:lvl1pPr>
              <a:defRPr/>
            </a:lvl1pPr>
          </a:lstStyle>
          <a:p>
            <a:endParaRPr lang="en-US"/>
          </a:p>
        </p:txBody>
      </p:sp>
      <p:sp>
        <p:nvSpPr>
          <p:cNvPr id="6" name="Rectangle 25"/>
          <p:cNvSpPr>
            <a:spLocks noGrp="1" noChangeArrowheads="1"/>
          </p:cNvSpPr>
          <p:nvPr>
            <p:ph type="sldNum" sz="quarter" idx="12"/>
          </p:nvPr>
        </p:nvSpPr>
        <p:spPr>
          <a:ln/>
        </p:spPr>
        <p:txBody>
          <a:bodyPr/>
          <a:lstStyle>
            <a:lvl1pPr>
              <a:defRPr/>
            </a:lvl1pPr>
          </a:lstStyle>
          <a:p>
            <a:fld id="{64B06278-3CD3-466F-B06D-AB9FC0236C06}" type="slidenum">
              <a:rPr lang="en-US" smtClean="0"/>
              <a:t>‹#›</a:t>
            </a:fld>
            <a:endParaRPr lang="en-US"/>
          </a:p>
        </p:txBody>
      </p:sp>
    </p:spTree>
    <p:extLst>
      <p:ext uri="{BB962C8B-B14F-4D97-AF65-F5344CB8AC3E}">
        <p14:creationId xmlns:p14="http://schemas.microsoft.com/office/powerpoint/2010/main" val="2186449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fld id="{E9432D98-D9DC-4B4F-8ECA-0AD8A3632C77}" type="datetimeFigureOut">
              <a:rPr lang="en-US" smtClean="0"/>
              <a:t>2/1/2016</a:t>
            </a:fld>
            <a:endParaRPr lang="en-US"/>
          </a:p>
        </p:txBody>
      </p:sp>
      <p:sp>
        <p:nvSpPr>
          <p:cNvPr id="5" name="Rectangle 24"/>
          <p:cNvSpPr>
            <a:spLocks noGrp="1" noChangeArrowheads="1"/>
          </p:cNvSpPr>
          <p:nvPr>
            <p:ph type="ftr" sz="quarter" idx="11"/>
          </p:nvPr>
        </p:nvSpPr>
        <p:spPr>
          <a:ln/>
        </p:spPr>
        <p:txBody>
          <a:bodyPr/>
          <a:lstStyle>
            <a:lvl1pPr>
              <a:defRPr/>
            </a:lvl1pPr>
          </a:lstStyle>
          <a:p>
            <a:endParaRPr lang="en-US"/>
          </a:p>
        </p:txBody>
      </p:sp>
      <p:sp>
        <p:nvSpPr>
          <p:cNvPr id="6" name="Rectangle 25"/>
          <p:cNvSpPr>
            <a:spLocks noGrp="1" noChangeArrowheads="1"/>
          </p:cNvSpPr>
          <p:nvPr>
            <p:ph type="sldNum" sz="quarter" idx="12"/>
          </p:nvPr>
        </p:nvSpPr>
        <p:spPr>
          <a:ln/>
        </p:spPr>
        <p:txBody>
          <a:bodyPr/>
          <a:lstStyle>
            <a:lvl1pPr>
              <a:defRPr/>
            </a:lvl1pPr>
          </a:lstStyle>
          <a:p>
            <a:fld id="{64B06278-3CD3-466F-B06D-AB9FC0236C06}" type="slidenum">
              <a:rPr lang="en-US" smtClean="0"/>
              <a:t>‹#›</a:t>
            </a:fld>
            <a:endParaRPr lang="en-US"/>
          </a:p>
        </p:txBody>
      </p:sp>
    </p:spTree>
    <p:extLst>
      <p:ext uri="{BB962C8B-B14F-4D97-AF65-F5344CB8AC3E}">
        <p14:creationId xmlns:p14="http://schemas.microsoft.com/office/powerpoint/2010/main" val="2808568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fld id="{E9432D98-D9DC-4B4F-8ECA-0AD8A3632C77}" type="datetimeFigureOut">
              <a:rPr lang="en-US" smtClean="0"/>
              <a:t>2/1/2016</a:t>
            </a:fld>
            <a:endParaRPr lang="en-US"/>
          </a:p>
        </p:txBody>
      </p:sp>
      <p:sp>
        <p:nvSpPr>
          <p:cNvPr id="5" name="Rectangle 24"/>
          <p:cNvSpPr>
            <a:spLocks noGrp="1" noChangeArrowheads="1"/>
          </p:cNvSpPr>
          <p:nvPr>
            <p:ph type="ftr" sz="quarter" idx="11"/>
          </p:nvPr>
        </p:nvSpPr>
        <p:spPr>
          <a:ln/>
        </p:spPr>
        <p:txBody>
          <a:bodyPr/>
          <a:lstStyle>
            <a:lvl1pPr>
              <a:defRPr/>
            </a:lvl1pPr>
          </a:lstStyle>
          <a:p>
            <a:endParaRPr lang="en-US"/>
          </a:p>
        </p:txBody>
      </p:sp>
      <p:sp>
        <p:nvSpPr>
          <p:cNvPr id="6" name="Rectangle 25"/>
          <p:cNvSpPr>
            <a:spLocks noGrp="1" noChangeArrowheads="1"/>
          </p:cNvSpPr>
          <p:nvPr>
            <p:ph type="sldNum" sz="quarter" idx="12"/>
          </p:nvPr>
        </p:nvSpPr>
        <p:spPr>
          <a:ln/>
        </p:spPr>
        <p:txBody>
          <a:bodyPr/>
          <a:lstStyle>
            <a:lvl1pPr>
              <a:defRPr/>
            </a:lvl1pPr>
          </a:lstStyle>
          <a:p>
            <a:fld id="{64B06278-3CD3-466F-B06D-AB9FC0236C06}" type="slidenum">
              <a:rPr lang="en-US" smtClean="0"/>
              <a:t>‹#›</a:t>
            </a:fld>
            <a:endParaRPr lang="en-US"/>
          </a:p>
        </p:txBody>
      </p:sp>
    </p:spTree>
    <p:extLst>
      <p:ext uri="{BB962C8B-B14F-4D97-AF65-F5344CB8AC3E}">
        <p14:creationId xmlns:p14="http://schemas.microsoft.com/office/powerpoint/2010/main" val="139114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fld id="{E9432D98-D9DC-4B4F-8ECA-0AD8A3632C77}" type="datetimeFigureOut">
              <a:rPr lang="en-US" smtClean="0"/>
              <a:t>2/1/2016</a:t>
            </a:fld>
            <a:endParaRPr lang="en-US"/>
          </a:p>
        </p:txBody>
      </p:sp>
      <p:sp>
        <p:nvSpPr>
          <p:cNvPr id="6" name="Rectangle 24"/>
          <p:cNvSpPr>
            <a:spLocks noGrp="1" noChangeArrowheads="1"/>
          </p:cNvSpPr>
          <p:nvPr>
            <p:ph type="ftr" sz="quarter" idx="11"/>
          </p:nvPr>
        </p:nvSpPr>
        <p:spPr>
          <a:ln/>
        </p:spPr>
        <p:txBody>
          <a:bodyPr/>
          <a:lstStyle>
            <a:lvl1pPr>
              <a:defRPr/>
            </a:lvl1pPr>
          </a:lstStyle>
          <a:p>
            <a:endParaRPr lang="en-US"/>
          </a:p>
        </p:txBody>
      </p:sp>
      <p:sp>
        <p:nvSpPr>
          <p:cNvPr id="7" name="Rectangle 25"/>
          <p:cNvSpPr>
            <a:spLocks noGrp="1" noChangeArrowheads="1"/>
          </p:cNvSpPr>
          <p:nvPr>
            <p:ph type="sldNum" sz="quarter" idx="12"/>
          </p:nvPr>
        </p:nvSpPr>
        <p:spPr>
          <a:ln/>
        </p:spPr>
        <p:txBody>
          <a:bodyPr/>
          <a:lstStyle>
            <a:lvl1pPr>
              <a:defRPr/>
            </a:lvl1pPr>
          </a:lstStyle>
          <a:p>
            <a:fld id="{64B06278-3CD3-466F-B06D-AB9FC0236C06}" type="slidenum">
              <a:rPr lang="en-US" smtClean="0"/>
              <a:t>‹#›</a:t>
            </a:fld>
            <a:endParaRPr lang="en-US"/>
          </a:p>
        </p:txBody>
      </p:sp>
    </p:spTree>
    <p:extLst>
      <p:ext uri="{BB962C8B-B14F-4D97-AF65-F5344CB8AC3E}">
        <p14:creationId xmlns:p14="http://schemas.microsoft.com/office/powerpoint/2010/main" val="179586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fld id="{E9432D98-D9DC-4B4F-8ECA-0AD8A3632C77}" type="datetimeFigureOut">
              <a:rPr lang="en-US" smtClean="0"/>
              <a:t>2/1/2016</a:t>
            </a:fld>
            <a:endParaRPr lang="en-US"/>
          </a:p>
        </p:txBody>
      </p:sp>
      <p:sp>
        <p:nvSpPr>
          <p:cNvPr id="8" name="Rectangle 24"/>
          <p:cNvSpPr>
            <a:spLocks noGrp="1" noChangeArrowheads="1"/>
          </p:cNvSpPr>
          <p:nvPr>
            <p:ph type="ftr" sz="quarter" idx="11"/>
          </p:nvPr>
        </p:nvSpPr>
        <p:spPr>
          <a:ln/>
        </p:spPr>
        <p:txBody>
          <a:bodyPr/>
          <a:lstStyle>
            <a:lvl1pPr>
              <a:defRPr/>
            </a:lvl1pPr>
          </a:lstStyle>
          <a:p>
            <a:endParaRPr lang="en-US"/>
          </a:p>
        </p:txBody>
      </p:sp>
      <p:sp>
        <p:nvSpPr>
          <p:cNvPr id="9" name="Rectangle 25"/>
          <p:cNvSpPr>
            <a:spLocks noGrp="1" noChangeArrowheads="1"/>
          </p:cNvSpPr>
          <p:nvPr>
            <p:ph type="sldNum" sz="quarter" idx="12"/>
          </p:nvPr>
        </p:nvSpPr>
        <p:spPr>
          <a:ln/>
        </p:spPr>
        <p:txBody>
          <a:bodyPr/>
          <a:lstStyle>
            <a:lvl1pPr>
              <a:defRPr/>
            </a:lvl1pPr>
          </a:lstStyle>
          <a:p>
            <a:fld id="{64B06278-3CD3-466F-B06D-AB9FC0236C06}" type="slidenum">
              <a:rPr lang="en-US" smtClean="0"/>
              <a:t>‹#›</a:t>
            </a:fld>
            <a:endParaRPr lang="en-US"/>
          </a:p>
        </p:txBody>
      </p:sp>
    </p:spTree>
    <p:extLst>
      <p:ext uri="{BB962C8B-B14F-4D97-AF65-F5344CB8AC3E}">
        <p14:creationId xmlns:p14="http://schemas.microsoft.com/office/powerpoint/2010/main" val="1099748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fld id="{E9432D98-D9DC-4B4F-8ECA-0AD8A3632C77}" type="datetimeFigureOut">
              <a:rPr lang="en-US" smtClean="0"/>
              <a:t>2/1/2016</a:t>
            </a:fld>
            <a:endParaRPr lang="en-US"/>
          </a:p>
        </p:txBody>
      </p:sp>
      <p:sp>
        <p:nvSpPr>
          <p:cNvPr id="4" name="Rectangle 24"/>
          <p:cNvSpPr>
            <a:spLocks noGrp="1" noChangeArrowheads="1"/>
          </p:cNvSpPr>
          <p:nvPr>
            <p:ph type="ftr" sz="quarter" idx="11"/>
          </p:nvPr>
        </p:nvSpPr>
        <p:spPr>
          <a:ln/>
        </p:spPr>
        <p:txBody>
          <a:bodyPr/>
          <a:lstStyle>
            <a:lvl1pPr>
              <a:defRPr/>
            </a:lvl1pPr>
          </a:lstStyle>
          <a:p>
            <a:endParaRPr lang="en-US"/>
          </a:p>
        </p:txBody>
      </p:sp>
      <p:sp>
        <p:nvSpPr>
          <p:cNvPr id="5" name="Rectangle 25"/>
          <p:cNvSpPr>
            <a:spLocks noGrp="1" noChangeArrowheads="1"/>
          </p:cNvSpPr>
          <p:nvPr>
            <p:ph type="sldNum" sz="quarter" idx="12"/>
          </p:nvPr>
        </p:nvSpPr>
        <p:spPr>
          <a:ln/>
        </p:spPr>
        <p:txBody>
          <a:bodyPr/>
          <a:lstStyle>
            <a:lvl1pPr>
              <a:defRPr/>
            </a:lvl1pPr>
          </a:lstStyle>
          <a:p>
            <a:fld id="{64B06278-3CD3-466F-B06D-AB9FC0236C06}" type="slidenum">
              <a:rPr lang="en-US" smtClean="0"/>
              <a:t>‹#›</a:t>
            </a:fld>
            <a:endParaRPr lang="en-US"/>
          </a:p>
        </p:txBody>
      </p:sp>
    </p:spTree>
    <p:extLst>
      <p:ext uri="{BB962C8B-B14F-4D97-AF65-F5344CB8AC3E}">
        <p14:creationId xmlns:p14="http://schemas.microsoft.com/office/powerpoint/2010/main" val="277629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fld id="{E9432D98-D9DC-4B4F-8ECA-0AD8A3632C77}" type="datetimeFigureOut">
              <a:rPr lang="en-US" smtClean="0"/>
              <a:t>2/1/2016</a:t>
            </a:fld>
            <a:endParaRPr lang="en-US"/>
          </a:p>
        </p:txBody>
      </p:sp>
      <p:sp>
        <p:nvSpPr>
          <p:cNvPr id="3" name="Rectangle 24"/>
          <p:cNvSpPr>
            <a:spLocks noGrp="1" noChangeArrowheads="1"/>
          </p:cNvSpPr>
          <p:nvPr>
            <p:ph type="ftr" sz="quarter" idx="11"/>
          </p:nvPr>
        </p:nvSpPr>
        <p:spPr>
          <a:ln/>
        </p:spPr>
        <p:txBody>
          <a:bodyPr/>
          <a:lstStyle>
            <a:lvl1pPr>
              <a:defRPr/>
            </a:lvl1pPr>
          </a:lstStyle>
          <a:p>
            <a:endParaRPr lang="en-US"/>
          </a:p>
        </p:txBody>
      </p:sp>
      <p:sp>
        <p:nvSpPr>
          <p:cNvPr id="4" name="Rectangle 25"/>
          <p:cNvSpPr>
            <a:spLocks noGrp="1" noChangeArrowheads="1"/>
          </p:cNvSpPr>
          <p:nvPr>
            <p:ph type="sldNum" sz="quarter" idx="12"/>
          </p:nvPr>
        </p:nvSpPr>
        <p:spPr>
          <a:ln/>
        </p:spPr>
        <p:txBody>
          <a:bodyPr/>
          <a:lstStyle>
            <a:lvl1pPr>
              <a:defRPr/>
            </a:lvl1pPr>
          </a:lstStyle>
          <a:p>
            <a:fld id="{64B06278-3CD3-466F-B06D-AB9FC0236C06}" type="slidenum">
              <a:rPr lang="en-US" smtClean="0"/>
              <a:t>‹#›</a:t>
            </a:fld>
            <a:endParaRPr lang="en-US"/>
          </a:p>
        </p:txBody>
      </p:sp>
    </p:spTree>
    <p:extLst>
      <p:ext uri="{BB962C8B-B14F-4D97-AF65-F5344CB8AC3E}">
        <p14:creationId xmlns:p14="http://schemas.microsoft.com/office/powerpoint/2010/main" val="359522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fld id="{E9432D98-D9DC-4B4F-8ECA-0AD8A3632C77}" type="datetimeFigureOut">
              <a:rPr lang="en-US" smtClean="0"/>
              <a:t>2/1/2016</a:t>
            </a:fld>
            <a:endParaRPr lang="en-US"/>
          </a:p>
        </p:txBody>
      </p:sp>
      <p:sp>
        <p:nvSpPr>
          <p:cNvPr id="6" name="Rectangle 24"/>
          <p:cNvSpPr>
            <a:spLocks noGrp="1" noChangeArrowheads="1"/>
          </p:cNvSpPr>
          <p:nvPr>
            <p:ph type="ftr" sz="quarter" idx="11"/>
          </p:nvPr>
        </p:nvSpPr>
        <p:spPr>
          <a:ln/>
        </p:spPr>
        <p:txBody>
          <a:bodyPr/>
          <a:lstStyle>
            <a:lvl1pPr>
              <a:defRPr/>
            </a:lvl1pPr>
          </a:lstStyle>
          <a:p>
            <a:endParaRPr lang="en-US"/>
          </a:p>
        </p:txBody>
      </p:sp>
      <p:sp>
        <p:nvSpPr>
          <p:cNvPr id="7" name="Rectangle 25"/>
          <p:cNvSpPr>
            <a:spLocks noGrp="1" noChangeArrowheads="1"/>
          </p:cNvSpPr>
          <p:nvPr>
            <p:ph type="sldNum" sz="quarter" idx="12"/>
          </p:nvPr>
        </p:nvSpPr>
        <p:spPr>
          <a:ln/>
        </p:spPr>
        <p:txBody>
          <a:bodyPr/>
          <a:lstStyle>
            <a:lvl1pPr>
              <a:defRPr/>
            </a:lvl1pPr>
          </a:lstStyle>
          <a:p>
            <a:fld id="{64B06278-3CD3-466F-B06D-AB9FC0236C06}" type="slidenum">
              <a:rPr lang="en-US" smtClean="0"/>
              <a:t>‹#›</a:t>
            </a:fld>
            <a:endParaRPr lang="en-US"/>
          </a:p>
        </p:txBody>
      </p:sp>
    </p:spTree>
    <p:extLst>
      <p:ext uri="{BB962C8B-B14F-4D97-AF65-F5344CB8AC3E}">
        <p14:creationId xmlns:p14="http://schemas.microsoft.com/office/powerpoint/2010/main" val="3297353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fld id="{E9432D98-D9DC-4B4F-8ECA-0AD8A3632C77}" type="datetimeFigureOut">
              <a:rPr lang="en-US" smtClean="0"/>
              <a:t>2/1/2016</a:t>
            </a:fld>
            <a:endParaRPr lang="en-US"/>
          </a:p>
        </p:txBody>
      </p:sp>
      <p:sp>
        <p:nvSpPr>
          <p:cNvPr id="6" name="Rectangle 24"/>
          <p:cNvSpPr>
            <a:spLocks noGrp="1" noChangeArrowheads="1"/>
          </p:cNvSpPr>
          <p:nvPr>
            <p:ph type="ftr" sz="quarter" idx="11"/>
          </p:nvPr>
        </p:nvSpPr>
        <p:spPr>
          <a:ln/>
        </p:spPr>
        <p:txBody>
          <a:bodyPr/>
          <a:lstStyle>
            <a:lvl1pPr>
              <a:defRPr/>
            </a:lvl1pPr>
          </a:lstStyle>
          <a:p>
            <a:endParaRPr lang="en-US"/>
          </a:p>
        </p:txBody>
      </p:sp>
      <p:sp>
        <p:nvSpPr>
          <p:cNvPr id="7" name="Rectangle 25"/>
          <p:cNvSpPr>
            <a:spLocks noGrp="1" noChangeArrowheads="1"/>
          </p:cNvSpPr>
          <p:nvPr>
            <p:ph type="sldNum" sz="quarter" idx="12"/>
          </p:nvPr>
        </p:nvSpPr>
        <p:spPr>
          <a:ln/>
        </p:spPr>
        <p:txBody>
          <a:bodyPr/>
          <a:lstStyle>
            <a:lvl1pPr>
              <a:defRPr/>
            </a:lvl1pPr>
          </a:lstStyle>
          <a:p>
            <a:fld id="{64B06278-3CD3-466F-B06D-AB9FC0236C06}" type="slidenum">
              <a:rPr lang="en-US" smtClean="0"/>
              <a:t>‹#›</a:t>
            </a:fld>
            <a:endParaRPr lang="en-US"/>
          </a:p>
        </p:txBody>
      </p:sp>
    </p:spTree>
    <p:extLst>
      <p:ext uri="{BB962C8B-B14F-4D97-AF65-F5344CB8AC3E}">
        <p14:creationId xmlns:p14="http://schemas.microsoft.com/office/powerpoint/2010/main" val="810209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2192000" cy="6934200"/>
            <a:chOff x="0" y="0"/>
            <a:chExt cx="5760" cy="4368"/>
          </a:xfrm>
        </p:grpSpPr>
        <p:sp>
          <p:nvSpPr>
            <p:cNvPr id="717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72"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73"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74"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75"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76"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77"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78"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79"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80"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81"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8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8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8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85"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86"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8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sp>
          <p:nvSpPr>
            <p:cNvPr id="7188"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effectLst>
                  <a:outerShdw blurRad="38100" dist="38100" dir="2700000" algn="tl">
                    <a:srgbClr val="000000">
                      <a:alpha val="43137"/>
                    </a:srgbClr>
                  </a:outerShdw>
                </a:effectLst>
              </a:endParaRPr>
            </a:p>
          </p:txBody>
        </p:sp>
      </p:grpSp>
      <p:sp>
        <p:nvSpPr>
          <p:cNvPr id="7189" name="Rectangle 21"/>
          <p:cNvSpPr>
            <a:spLocks noGrp="1" noChangeArrowheads="1"/>
          </p:cNvSpPr>
          <p:nvPr>
            <p:ph type="title"/>
          </p:nvPr>
        </p:nvSpPr>
        <p:spPr bwMode="black">
          <a:xfrm>
            <a:off x="609600" y="277813"/>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90" name="Rectangle 22"/>
          <p:cNvSpPr>
            <a:spLocks noGrp="1" noChangeArrowheads="1"/>
          </p:cNvSpPr>
          <p:nvPr>
            <p:ph type="body" idx="1"/>
          </p:nvPr>
        </p:nvSpPr>
        <p:spPr bwMode="black">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91" name="Rectangle 23"/>
          <p:cNvSpPr>
            <a:spLocks noGrp="1" noChangeArrowheads="1"/>
          </p:cNvSpPr>
          <p:nvPr>
            <p:ph type="dt" sz="half" idx="2"/>
          </p:nvPr>
        </p:nvSpPr>
        <p:spPr bwMode="black">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effectLst>
                  <a:outerShdw blurRad="38100" dist="38100" dir="2700000" algn="tl">
                    <a:srgbClr val="000000"/>
                  </a:outerShdw>
                </a:effectLst>
              </a:defRPr>
            </a:lvl1pPr>
          </a:lstStyle>
          <a:p>
            <a:fld id="{E9432D98-D9DC-4B4F-8ECA-0AD8A3632C77}" type="datetimeFigureOut">
              <a:rPr lang="en-US" smtClean="0"/>
              <a:t>2/1/2016</a:t>
            </a:fld>
            <a:endParaRPr lang="en-US"/>
          </a:p>
        </p:txBody>
      </p:sp>
      <p:sp>
        <p:nvSpPr>
          <p:cNvPr id="7192" name="Rectangle 24"/>
          <p:cNvSpPr>
            <a:spLocks noGrp="1" noChangeArrowheads="1"/>
          </p:cNvSpPr>
          <p:nvPr>
            <p:ph type="ftr" sz="quarter" idx="3"/>
          </p:nvPr>
        </p:nvSpPr>
        <p:spPr bwMode="black">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effectLst>
                  <a:outerShdw blurRad="38100" dist="38100" dir="2700000" algn="tl">
                    <a:srgbClr val="000000"/>
                  </a:outerShdw>
                </a:effectLst>
              </a:defRPr>
            </a:lvl1pPr>
          </a:lstStyle>
          <a:p>
            <a:endParaRPr lang="en-US"/>
          </a:p>
        </p:txBody>
      </p:sp>
      <p:sp>
        <p:nvSpPr>
          <p:cNvPr id="7193" name="Rectangle 25"/>
          <p:cNvSpPr>
            <a:spLocks noGrp="1" noChangeArrowheads="1"/>
          </p:cNvSpPr>
          <p:nvPr>
            <p:ph type="sldNum" sz="quarter" idx="4"/>
          </p:nvPr>
        </p:nvSpPr>
        <p:spPr bwMode="black">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chemeClr val="tx1"/>
                </a:solidFill>
                <a:effectLst>
                  <a:outerShdw blurRad="38100" dist="38100" dir="2700000" algn="tl">
                    <a:srgbClr val="000000"/>
                  </a:outerShdw>
                </a:effectLst>
              </a:defRPr>
            </a:lvl1pPr>
          </a:lstStyle>
          <a:p>
            <a:fld id="{64B06278-3CD3-466F-B06D-AB9FC0236C06}" type="slidenum">
              <a:rPr lang="en-US" smtClean="0"/>
              <a:t>‹#›</a:t>
            </a:fld>
            <a:endParaRPr lang="en-US"/>
          </a:p>
        </p:txBody>
      </p:sp>
    </p:spTree>
    <p:extLst>
      <p:ext uri="{BB962C8B-B14F-4D97-AF65-F5344CB8AC3E}">
        <p14:creationId xmlns:p14="http://schemas.microsoft.com/office/powerpoint/2010/main" val="221910555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goo.gl/UWBfRk" TargetMode="External"/><Relationship Id="rId1" Type="http://schemas.openxmlformats.org/officeDocument/2006/relationships/slideLayout" Target="../slideLayouts/slideLayout7.xml"/><Relationship Id="rId4" Type="http://schemas.openxmlformats.org/officeDocument/2006/relationships/hyperlink" Target="http://www.entrepreneurindia.co/"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entrepreneurindia.co/"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goo.gl/VstWkd" TargetMode="External"/><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hyperlink" Target="http://www.entrepreneurindia.co/"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hyperlink" Target="http://www.entrepreneurindia.co/"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hyperlink" Target="http://www.entrepreneurindia.co/" TargetMode="External"/><Relationship Id="rId3" Type="http://schemas.openxmlformats.org/officeDocument/2006/relationships/diagramLayout" Target="../diagrams/layout1.xml"/><Relationship Id="rId7" Type="http://schemas.openxmlformats.org/officeDocument/2006/relationships/image" Target="../media/image2.gif"/><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entrepreneurindia.co/"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entrepreneurindia.co/"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mailto:info@entrepreneurindia.co" TargetMode="External"/><Relationship Id="rId7" Type="http://schemas.openxmlformats.org/officeDocument/2006/relationships/image" Target="../media/image2.gif"/><Relationship Id="rId2" Type="http://schemas.openxmlformats.org/officeDocument/2006/relationships/hyperlink" Target="mailto:npcs.ei@gmail.com" TargetMode="External"/><Relationship Id="rId1" Type="http://schemas.openxmlformats.org/officeDocument/2006/relationships/slideLayout" Target="../slideLayouts/slideLayout7.xml"/><Relationship Id="rId6" Type="http://schemas.openxmlformats.org/officeDocument/2006/relationships/hyperlink" Target="https://goo.gl/VstWkd" TargetMode="External"/><Relationship Id="rId5" Type="http://schemas.openxmlformats.org/officeDocument/2006/relationships/hyperlink" Target="http://www.niir.org/" TargetMode="External"/><Relationship Id="rId4" Type="http://schemas.openxmlformats.org/officeDocument/2006/relationships/hyperlink" Target="http://www.entrepreneurindia.co/"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www.pinterest.com/npcsindia/" TargetMode="External"/><Relationship Id="rId13" Type="http://schemas.openxmlformats.org/officeDocument/2006/relationships/image" Target="../media/image11.png"/><Relationship Id="rId3" Type="http://schemas.openxmlformats.org/officeDocument/2006/relationships/hyperlink" Target="https://www.linkedin.com/company/niir-project-consultancy-services" TargetMode="External"/><Relationship Id="rId7" Type="http://schemas.openxmlformats.org/officeDocument/2006/relationships/hyperlink" Target="https://twitter.com/npcs_in" TargetMode="External"/><Relationship Id="rId12" Type="http://schemas.openxmlformats.org/officeDocument/2006/relationships/image" Target="../media/image10.png"/><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hyperlink" Target="https://plus.google.com/+EntrepreneurIndiaNewDelhi" TargetMode="External"/><Relationship Id="rId11" Type="http://schemas.openxmlformats.org/officeDocument/2006/relationships/image" Target="../media/image9.jpeg"/><Relationship Id="rId5" Type="http://schemas.openxmlformats.org/officeDocument/2006/relationships/hyperlink" Target="https://www.youtube.com/user/NIIRproject" TargetMode="External"/><Relationship Id="rId15" Type="http://schemas.openxmlformats.org/officeDocument/2006/relationships/hyperlink" Target="http://www.entrepreneurindia.co/" TargetMode="External"/><Relationship Id="rId10" Type="http://schemas.openxmlformats.org/officeDocument/2006/relationships/image" Target="../media/image8.jpeg"/><Relationship Id="rId4" Type="http://schemas.openxmlformats.org/officeDocument/2006/relationships/hyperlink" Target="https://www.facebook.com/NIIR.ORG" TargetMode="External"/><Relationship Id="rId9" Type="http://schemas.openxmlformats.org/officeDocument/2006/relationships/image" Target="../media/image7.png"/><Relationship Id="rId1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hyperlink" Target="http://www.entrepreneurindia.co/"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entrepreneurindia.co/"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hyperlink" Target="http://www.entrepreneurindia.co/"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goo.gl/qTzZrn" TargetMode="External"/><Relationship Id="rId1" Type="http://schemas.openxmlformats.org/officeDocument/2006/relationships/slideLayout" Target="../slideLayouts/slideLayout7.xml"/><Relationship Id="rId4" Type="http://schemas.openxmlformats.org/officeDocument/2006/relationships/hyperlink" Target="http://www.entrepreneurindia.co/"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entrepreneurindia.co/"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0" y="700892"/>
            <a:ext cx="11395881" cy="4703621"/>
          </a:xfrm>
        </p:spPr>
        <p:txBody>
          <a:bodyPr/>
          <a:lstStyle/>
          <a:p>
            <a:r>
              <a:rPr lang="en-US" sz="6600" dirty="0" smtClean="0">
                <a:solidFill>
                  <a:srgbClr val="FFFF00"/>
                </a:solidFill>
                <a:effectLst/>
                <a:latin typeface="Cooper Black" panose="0208090404030B020404" pitchFamily="18" charset="0"/>
                <a:ea typeface="+mn-ea"/>
                <a:cs typeface="+mn-cs"/>
              </a:rPr>
              <a:t>Projects </a:t>
            </a:r>
            <a:r>
              <a:rPr lang="en-US" sz="6600" dirty="0">
                <a:solidFill>
                  <a:srgbClr val="FFFF00"/>
                </a:solidFill>
                <a:effectLst/>
                <a:latin typeface="Cooper Black" panose="0208090404030B020404" pitchFamily="18" charset="0"/>
                <a:ea typeface="+mn-ea"/>
                <a:cs typeface="+mn-cs"/>
              </a:rPr>
              <a:t>&amp; Products </a:t>
            </a:r>
            <a:r>
              <a:rPr lang="en-US" sz="6600" dirty="0" smtClean="0">
                <a:solidFill>
                  <a:srgbClr val="FFFF00"/>
                </a:solidFill>
                <a:effectLst/>
                <a:latin typeface="Cooper Black" panose="0208090404030B020404" pitchFamily="18" charset="0"/>
                <a:ea typeface="+mn-ea"/>
                <a:cs typeface="+mn-cs"/>
              </a:rPr>
              <a:t/>
            </a:r>
            <a:br>
              <a:rPr lang="en-US" sz="6600" dirty="0" smtClean="0">
                <a:solidFill>
                  <a:srgbClr val="FFFF00"/>
                </a:solidFill>
                <a:effectLst/>
                <a:latin typeface="Cooper Black" panose="0208090404030B020404" pitchFamily="18" charset="0"/>
                <a:ea typeface="+mn-ea"/>
                <a:cs typeface="+mn-cs"/>
              </a:rPr>
            </a:br>
            <a:r>
              <a:rPr lang="en-US" sz="6600" dirty="0" smtClean="0">
                <a:solidFill>
                  <a:srgbClr val="FFFF00"/>
                </a:solidFill>
                <a:effectLst/>
                <a:latin typeface="Cooper Black" panose="0208090404030B020404" pitchFamily="18" charset="0"/>
                <a:ea typeface="+mn-ea"/>
                <a:cs typeface="+mn-cs"/>
              </a:rPr>
              <a:t>for </a:t>
            </a:r>
            <a:r>
              <a:rPr lang="en-US" sz="6600" dirty="0">
                <a:solidFill>
                  <a:srgbClr val="FFFF00"/>
                </a:solidFill>
                <a:effectLst/>
                <a:latin typeface="Cooper Black" panose="0208090404030B020404" pitchFamily="18" charset="0"/>
                <a:ea typeface="+mn-ea"/>
                <a:cs typeface="+mn-cs"/>
              </a:rPr>
              <a:t>S</a:t>
            </a:r>
            <a:r>
              <a:rPr lang="en-US" sz="6600" dirty="0" smtClean="0">
                <a:solidFill>
                  <a:srgbClr val="FFFF00"/>
                </a:solidFill>
                <a:effectLst/>
                <a:latin typeface="Cooper Black" panose="0208090404030B020404" pitchFamily="18" charset="0"/>
                <a:ea typeface="+mn-ea"/>
                <a:cs typeface="+mn-cs"/>
              </a:rPr>
              <a:t>mall </a:t>
            </a:r>
            <a:r>
              <a:rPr lang="en-US" sz="6600" dirty="0">
                <a:solidFill>
                  <a:srgbClr val="FFFF00"/>
                </a:solidFill>
                <a:effectLst/>
                <a:latin typeface="Cooper Black" panose="0208090404030B020404" pitchFamily="18" charset="0"/>
                <a:ea typeface="+mn-ea"/>
                <a:cs typeface="+mn-cs"/>
              </a:rPr>
              <a:t>S</a:t>
            </a:r>
            <a:r>
              <a:rPr lang="en-US" sz="6600" dirty="0" smtClean="0">
                <a:solidFill>
                  <a:srgbClr val="FFFF00"/>
                </a:solidFill>
                <a:effectLst/>
                <a:latin typeface="Cooper Black" panose="0208090404030B020404" pitchFamily="18" charset="0"/>
                <a:ea typeface="+mn-ea"/>
                <a:cs typeface="+mn-cs"/>
              </a:rPr>
              <a:t>cale</a:t>
            </a:r>
            <a:r>
              <a:rPr lang="en-US" sz="6600" dirty="0">
                <a:solidFill>
                  <a:srgbClr val="FFFF00"/>
                </a:solidFill>
                <a:effectLst/>
                <a:latin typeface="Cooper Black" panose="0208090404030B020404" pitchFamily="18" charset="0"/>
                <a:ea typeface="+mn-ea"/>
                <a:cs typeface="+mn-cs"/>
              </a:rPr>
              <a:t/>
            </a:r>
            <a:br>
              <a:rPr lang="en-US" sz="6600" dirty="0">
                <a:solidFill>
                  <a:srgbClr val="FFFF00"/>
                </a:solidFill>
                <a:effectLst/>
                <a:latin typeface="Cooper Black" panose="0208090404030B020404" pitchFamily="18" charset="0"/>
                <a:ea typeface="+mn-ea"/>
                <a:cs typeface="+mn-cs"/>
              </a:rPr>
            </a:br>
            <a:r>
              <a:rPr lang="en-US" sz="6600" dirty="0">
                <a:solidFill>
                  <a:srgbClr val="FFFF00"/>
                </a:solidFill>
                <a:effectLst/>
                <a:latin typeface="Cooper Black" panose="0208090404030B020404" pitchFamily="18" charset="0"/>
                <a:ea typeface="+mn-ea"/>
                <a:cs typeface="+mn-cs"/>
              </a:rPr>
              <a:t> Food </a:t>
            </a:r>
            <a:r>
              <a:rPr lang="en-US" sz="6600" dirty="0" smtClean="0">
                <a:solidFill>
                  <a:srgbClr val="FFFF00"/>
                </a:solidFill>
                <a:effectLst/>
                <a:latin typeface="Cooper Black" panose="0208090404030B020404" pitchFamily="18" charset="0"/>
                <a:ea typeface="+mn-ea"/>
                <a:cs typeface="+mn-cs"/>
              </a:rPr>
              <a:t>Processing Industry</a:t>
            </a:r>
            <a:endParaRPr lang="en-US" sz="6600" dirty="0">
              <a:solidFill>
                <a:srgbClr val="FFFF00"/>
              </a:solidFill>
              <a:effectLst/>
              <a:latin typeface="Cooper Black" panose="0208090404030B020404" pitchFamily="18" charset="0"/>
              <a:ea typeface="+mn-ea"/>
              <a:cs typeface="+mn-cs"/>
            </a:endParaRPr>
          </a:p>
        </p:txBody>
      </p:sp>
    </p:spTree>
    <p:extLst>
      <p:ext uri="{BB962C8B-B14F-4D97-AF65-F5344CB8AC3E}">
        <p14:creationId xmlns:p14="http://schemas.microsoft.com/office/powerpoint/2010/main" val="1959102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8364" y="241827"/>
            <a:ext cx="11464120" cy="5170646"/>
          </a:xfrm>
          <a:prstGeom prst="rect">
            <a:avLst/>
          </a:prstGeom>
        </p:spPr>
        <p:txBody>
          <a:bodyPr wrap="square">
            <a:spAutoFit/>
          </a:bodyPr>
          <a:lstStyle/>
          <a:p>
            <a:pPr marL="457200" indent="-457200">
              <a:lnSpc>
                <a:spcPct val="150000"/>
              </a:lnSpc>
              <a:buFont typeface="Wingdings" panose="05000000000000000000" pitchFamily="2" charset="2"/>
              <a:buChar char="Ø"/>
            </a:pPr>
            <a:r>
              <a:rPr lang="en-US" sz="2800" dirty="0" smtClean="0"/>
              <a:t>Processing, Dehydration, Canning, Preservation of Fruits &amp; Vegetables</a:t>
            </a:r>
          </a:p>
          <a:p>
            <a:pPr marL="457200" indent="-457200">
              <a:lnSpc>
                <a:spcPct val="150000"/>
              </a:lnSpc>
              <a:buFont typeface="Wingdings" panose="05000000000000000000" pitchFamily="2" charset="2"/>
              <a:buChar char="Ø"/>
            </a:pPr>
            <a:r>
              <a:rPr lang="en-US" sz="2800" dirty="0" smtClean="0"/>
              <a:t>Oils, Fats &amp; Its Derivatives (2nd Revised Edition)</a:t>
            </a:r>
          </a:p>
          <a:p>
            <a:pPr marL="457200" indent="-457200">
              <a:lnSpc>
                <a:spcPct val="150000"/>
              </a:lnSpc>
              <a:buFont typeface="Wingdings" panose="05000000000000000000" pitchFamily="2" charset="2"/>
              <a:buChar char="Ø"/>
            </a:pPr>
            <a:r>
              <a:rPr lang="en-US" sz="2800" dirty="0" smtClean="0"/>
              <a:t>Food Preservation</a:t>
            </a:r>
            <a:endParaRPr lang="en-US" dirty="0" smtClean="0"/>
          </a:p>
          <a:p>
            <a:pPr marL="457200" indent="-457200">
              <a:lnSpc>
                <a:spcPct val="150000"/>
              </a:lnSpc>
              <a:buFont typeface="Wingdings" panose="05000000000000000000" pitchFamily="2" charset="2"/>
              <a:buChar char="Ø"/>
            </a:pPr>
            <a:r>
              <a:rPr lang="en-US" sz="2800" dirty="0"/>
              <a:t>Food </a:t>
            </a:r>
            <a:r>
              <a:rPr lang="en-US" sz="2800" dirty="0" smtClean="0"/>
              <a:t>Packaging</a:t>
            </a:r>
          </a:p>
          <a:p>
            <a:pPr marL="457200" indent="-457200">
              <a:lnSpc>
                <a:spcPct val="150000"/>
              </a:lnSpc>
              <a:buFont typeface="Wingdings" panose="05000000000000000000" pitchFamily="2" charset="2"/>
              <a:buChar char="Ø"/>
            </a:pPr>
            <a:r>
              <a:rPr lang="en-US" sz="2800" dirty="0" smtClean="0"/>
              <a:t>Foods and its Medicinal Values</a:t>
            </a:r>
          </a:p>
          <a:p>
            <a:pPr marL="457200" indent="-457200">
              <a:lnSpc>
                <a:spcPct val="150000"/>
              </a:lnSpc>
              <a:buFont typeface="Wingdings" panose="05000000000000000000" pitchFamily="2" charset="2"/>
              <a:buChar char="Ø"/>
            </a:pPr>
            <a:r>
              <a:rPr lang="en-US" sz="2800" dirty="0" smtClean="0"/>
              <a:t>Mushroom Cultivation and Processing </a:t>
            </a:r>
            <a:r>
              <a:rPr lang="en-US" sz="2400" dirty="0" smtClean="0"/>
              <a:t>(with Dehydration, Preservation and Canning)</a:t>
            </a:r>
            <a:endParaRPr lang="en-US" sz="2800" dirty="0" smtClean="0"/>
          </a:p>
          <a:p>
            <a:pPr marL="457200" indent="-457200">
              <a:lnSpc>
                <a:spcPct val="150000"/>
              </a:lnSpc>
              <a:buFont typeface="Wingdings" panose="05000000000000000000" pitchFamily="2" charset="2"/>
              <a:buChar char="Ø"/>
            </a:pPr>
            <a:r>
              <a:rPr lang="en-US" sz="2800" dirty="0" smtClean="0"/>
              <a:t>Spices &amp; Condiments </a:t>
            </a:r>
            <a:r>
              <a:rPr lang="en-US" sz="2400" dirty="0" smtClean="0"/>
              <a:t>(with Cultivation, Processing &amp; Uses)</a:t>
            </a:r>
          </a:p>
        </p:txBody>
      </p:sp>
      <p:pic>
        <p:nvPicPr>
          <p:cNvPr id="4" name="Picture 3" descr="NPCS-1.gif"/>
          <p:cNvPicPr/>
          <p:nvPr/>
        </p:nvPicPr>
        <p:blipFill>
          <a:blip r:embed="rId2" cstate="print"/>
          <a:stretch>
            <a:fillRect/>
          </a:stretch>
        </p:blipFill>
        <p:spPr>
          <a:xfrm>
            <a:off x="10587136" y="6239984"/>
            <a:ext cx="1604864" cy="713550"/>
          </a:xfrm>
          <a:prstGeom prst="rect">
            <a:avLst/>
          </a:prstGeom>
        </p:spPr>
      </p:pic>
      <p:sp>
        <p:nvSpPr>
          <p:cNvPr id="5" name="Rectangle 4"/>
          <p:cNvSpPr/>
          <p:nvPr/>
        </p:nvSpPr>
        <p:spPr>
          <a:xfrm>
            <a:off x="462066" y="6396704"/>
            <a:ext cx="3273397" cy="400110"/>
          </a:xfrm>
          <a:prstGeom prst="rect">
            <a:avLst/>
          </a:prstGeom>
        </p:spPr>
        <p:txBody>
          <a:bodyPr wrap="none">
            <a:spAutoFit/>
          </a:bodyPr>
          <a:lstStyle/>
          <a:p>
            <a:r>
              <a:rPr lang="en-US" b="1" dirty="0" smtClean="0">
                <a:hlinkClick r:id="rId3"/>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2500952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2219" y="323208"/>
            <a:ext cx="11213912" cy="5170646"/>
          </a:xfrm>
          <a:prstGeom prst="rect">
            <a:avLst/>
          </a:prstGeom>
        </p:spPr>
        <p:txBody>
          <a:bodyPr wrap="square">
            <a:spAutoFit/>
          </a:bodyPr>
          <a:lstStyle/>
          <a:p>
            <a:pPr marL="285750" indent="-285750">
              <a:lnSpc>
                <a:spcPct val="150000"/>
              </a:lnSpc>
              <a:buFont typeface="Wingdings" panose="05000000000000000000" pitchFamily="2" charset="2"/>
              <a:buChar char="Ø"/>
            </a:pPr>
            <a:r>
              <a:rPr lang="en-US" sz="2800" dirty="0" smtClean="0"/>
              <a:t>  Organic </a:t>
            </a:r>
            <a:r>
              <a:rPr lang="en-US" sz="2800" dirty="0"/>
              <a:t>Farming and Processing</a:t>
            </a:r>
          </a:p>
          <a:p>
            <a:pPr marL="457200" indent="-457200">
              <a:lnSpc>
                <a:spcPct val="150000"/>
              </a:lnSpc>
              <a:buFont typeface="Wingdings" panose="05000000000000000000" pitchFamily="2" charset="2"/>
              <a:buChar char="Ø"/>
            </a:pPr>
            <a:r>
              <a:rPr lang="en-US" sz="2800" dirty="0" smtClean="0"/>
              <a:t>Onion </a:t>
            </a:r>
            <a:r>
              <a:rPr lang="en-US" sz="2800" dirty="0"/>
              <a:t>&amp; Garlic Cultivation with Processing (Production of Onion Paste, Flakes, Powder &amp; Garlic Paste, Powder, Flakes, Oil)</a:t>
            </a:r>
          </a:p>
          <a:p>
            <a:pPr marL="457200" indent="-457200">
              <a:lnSpc>
                <a:spcPct val="150000"/>
              </a:lnSpc>
              <a:buFont typeface="Wingdings" panose="05000000000000000000" pitchFamily="2" charset="2"/>
              <a:buChar char="Ø"/>
            </a:pPr>
            <a:r>
              <a:rPr lang="en-US" sz="2800" dirty="0"/>
              <a:t>Tomato &amp; Tomato Products Manufacturing (Cultivation &amp; Processing</a:t>
            </a:r>
            <a:r>
              <a:rPr lang="en-US" sz="2800" dirty="0" smtClean="0"/>
              <a:t>)</a:t>
            </a:r>
          </a:p>
          <a:p>
            <a:pPr>
              <a:lnSpc>
                <a:spcPct val="150000"/>
              </a:lnSpc>
            </a:pPr>
            <a:endParaRPr lang="en-US" sz="2800" dirty="0" smtClean="0"/>
          </a:p>
          <a:p>
            <a:pPr>
              <a:lnSpc>
                <a:spcPct val="150000"/>
              </a:lnSpc>
            </a:pPr>
            <a:r>
              <a:rPr lang="en-US" sz="4000" dirty="0" smtClean="0">
                <a:solidFill>
                  <a:schemeClr val="tx2">
                    <a:lumMod val="75000"/>
                  </a:schemeClr>
                </a:solidFill>
              </a:rPr>
              <a:t>        See more details for above products at:</a:t>
            </a:r>
            <a:endParaRPr lang="en-US" sz="4000" dirty="0">
              <a:solidFill>
                <a:schemeClr val="tx2">
                  <a:lumMod val="75000"/>
                </a:schemeClr>
              </a:solidFill>
            </a:endParaRPr>
          </a:p>
          <a:p>
            <a:pPr algn="ctr">
              <a:lnSpc>
                <a:spcPct val="150000"/>
              </a:lnSpc>
            </a:pPr>
            <a:r>
              <a:rPr lang="en-US" sz="4000" dirty="0" smtClean="0">
                <a:hlinkClick r:id="rId2"/>
              </a:rPr>
              <a:t>http://goo.gl/UWBfRk</a:t>
            </a:r>
            <a:r>
              <a:rPr lang="en-US" sz="4000" dirty="0" smtClean="0"/>
              <a:t>   </a:t>
            </a:r>
            <a:endParaRPr lang="en-US" sz="4000" dirty="0"/>
          </a:p>
        </p:txBody>
      </p:sp>
      <p:pic>
        <p:nvPicPr>
          <p:cNvPr id="3" name="Picture 2" descr="NPCS-1.gif"/>
          <p:cNvPicPr/>
          <p:nvPr/>
        </p:nvPicPr>
        <p:blipFill>
          <a:blip r:embed="rId3" cstate="print"/>
          <a:stretch>
            <a:fillRect/>
          </a:stretch>
        </p:blipFill>
        <p:spPr>
          <a:xfrm>
            <a:off x="10587136" y="6239984"/>
            <a:ext cx="1604864" cy="713550"/>
          </a:xfrm>
          <a:prstGeom prst="rect">
            <a:avLst/>
          </a:prstGeom>
        </p:spPr>
      </p:pic>
      <p:sp>
        <p:nvSpPr>
          <p:cNvPr id="4" name="Rectangle 3"/>
          <p:cNvSpPr/>
          <p:nvPr/>
        </p:nvSpPr>
        <p:spPr>
          <a:xfrm>
            <a:off x="482219" y="6396704"/>
            <a:ext cx="3273397" cy="400110"/>
          </a:xfrm>
          <a:prstGeom prst="rect">
            <a:avLst/>
          </a:prstGeom>
        </p:spPr>
        <p:txBody>
          <a:bodyPr wrap="none">
            <a:spAutoFit/>
          </a:bodyPr>
          <a:lstStyle/>
          <a:p>
            <a:r>
              <a:rPr lang="en-US" b="1" dirty="0" smtClean="0">
                <a:hlinkClick r:id="rId4"/>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3316398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5527" y="965158"/>
            <a:ext cx="6905894" cy="1569660"/>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en-US" sz="9600" b="1" i="1" dirty="0" smtClean="0">
                <a:solidFill>
                  <a:schemeClr val="accent1">
                    <a:lumMod val="20000"/>
                    <a:lumOff val="80000"/>
                  </a:schemeClr>
                </a:solidFill>
                <a:effectLst>
                  <a:outerShdw blurRad="38100" dist="38100" dir="2700000" algn="tl">
                    <a:srgbClr val="000000">
                      <a:alpha val="43137"/>
                    </a:srgbClr>
                  </a:outerShdw>
                </a:effectLst>
                <a:latin typeface="Lucida Fax" pitchFamily="18" charset="0"/>
              </a:rPr>
              <a:t>Visit us at</a:t>
            </a:r>
            <a:endParaRPr lang="en-US" sz="9600" dirty="0">
              <a:solidFill>
                <a:schemeClr val="accent1">
                  <a:lumMod val="20000"/>
                  <a:lumOff val="80000"/>
                </a:schemeClr>
              </a:solidFill>
            </a:endParaRPr>
          </a:p>
        </p:txBody>
      </p:sp>
      <p:sp>
        <p:nvSpPr>
          <p:cNvPr id="3" name="Rectangle 2"/>
          <p:cNvSpPr/>
          <p:nvPr/>
        </p:nvSpPr>
        <p:spPr>
          <a:xfrm>
            <a:off x="1187228" y="3530937"/>
            <a:ext cx="9689127" cy="1015663"/>
          </a:xfrm>
          <a:prstGeom prst="rect">
            <a:avLst/>
          </a:prstGeom>
        </p:spPr>
        <p:txBody>
          <a:bodyPr wrap="none">
            <a:spAutoFit/>
          </a:bodyPr>
          <a:lstStyle/>
          <a:p>
            <a:r>
              <a:rPr lang="en-IN" sz="6000" dirty="0" smtClean="0"/>
              <a:t> </a:t>
            </a:r>
            <a:r>
              <a:rPr lang="en-IN" sz="6000" b="1" dirty="0" smtClean="0">
                <a:solidFill>
                  <a:srgbClr val="C00000"/>
                </a:solidFill>
                <a:hlinkClick r:id="rId2"/>
              </a:rPr>
              <a:t>www.entrepreneurindia.co</a:t>
            </a:r>
            <a:r>
              <a:rPr lang="en-IN" sz="6000" b="1" dirty="0" smtClean="0">
                <a:solidFill>
                  <a:srgbClr val="C00000"/>
                </a:solidFill>
              </a:rPr>
              <a:t>   </a:t>
            </a:r>
            <a:endParaRPr lang="en-US" sz="6000" dirty="0"/>
          </a:p>
        </p:txBody>
      </p:sp>
      <p:pic>
        <p:nvPicPr>
          <p:cNvPr id="4" name="Picture 3" descr="NPCS-1.gif"/>
          <p:cNvPicPr/>
          <p:nvPr/>
        </p:nvPicPr>
        <p:blipFill>
          <a:blip r:embed="rId3" cstate="print"/>
          <a:stretch>
            <a:fillRect/>
          </a:stretch>
        </p:blipFill>
        <p:spPr>
          <a:xfrm>
            <a:off x="10587136" y="6239984"/>
            <a:ext cx="1604864" cy="713550"/>
          </a:xfrm>
          <a:prstGeom prst="rect">
            <a:avLst/>
          </a:prstGeom>
        </p:spPr>
      </p:pic>
    </p:spTree>
    <p:extLst>
      <p:ext uri="{BB962C8B-B14F-4D97-AF65-F5344CB8AC3E}">
        <p14:creationId xmlns:p14="http://schemas.microsoft.com/office/powerpoint/2010/main" val="2078042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PCS-1.gif"/>
          <p:cNvPicPr/>
          <p:nvPr/>
        </p:nvPicPr>
        <p:blipFill>
          <a:blip r:embed="rId2" cstate="print"/>
          <a:stretch>
            <a:fillRect/>
          </a:stretch>
        </p:blipFill>
        <p:spPr>
          <a:xfrm>
            <a:off x="10587136" y="6239984"/>
            <a:ext cx="1604864" cy="713550"/>
          </a:xfrm>
          <a:prstGeom prst="rect">
            <a:avLst/>
          </a:prstGeom>
        </p:spPr>
      </p:pic>
      <p:sp>
        <p:nvSpPr>
          <p:cNvPr id="3" name="Rectangle 2"/>
          <p:cNvSpPr/>
          <p:nvPr/>
        </p:nvSpPr>
        <p:spPr>
          <a:xfrm>
            <a:off x="477672" y="551682"/>
            <a:ext cx="11368585"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4000" b="1" dirty="0" smtClean="0">
                <a:solidFill>
                  <a:srgbClr val="002060"/>
                </a:solidFill>
                <a:effectLst>
                  <a:outerShdw blurRad="38100" dist="38100" dir="2700000" algn="tl">
                    <a:srgbClr val="000000">
                      <a:alpha val="43137"/>
                    </a:srgbClr>
                  </a:outerShdw>
                </a:effectLst>
                <a:latin typeface="Antique Olive" pitchFamily="34" charset="0"/>
              </a:rPr>
              <a:t> Take a look at </a:t>
            </a:r>
          </a:p>
          <a:p>
            <a:pPr algn="ctr"/>
            <a:r>
              <a:rPr lang="en-US" sz="4000" b="1" dirty="0" smtClean="0">
                <a:solidFill>
                  <a:srgbClr val="002060"/>
                </a:solidFill>
                <a:effectLst>
                  <a:outerShdw blurRad="38100" dist="38100" dir="2700000" algn="tl">
                    <a:srgbClr val="000000">
                      <a:alpha val="43137"/>
                    </a:srgbClr>
                  </a:outerShdw>
                </a:effectLst>
                <a:latin typeface="Antique Olive" pitchFamily="34" charset="0"/>
              </a:rPr>
              <a:t>NIIR PROJECT CONSULTANCY SERVICES  </a:t>
            </a:r>
          </a:p>
          <a:p>
            <a:pPr algn="ctr"/>
            <a:r>
              <a:rPr lang="en-US" sz="4000" b="1" dirty="0" smtClean="0">
                <a:solidFill>
                  <a:srgbClr val="002060"/>
                </a:solidFill>
                <a:effectLst>
                  <a:outerShdw blurRad="38100" dist="38100" dir="2700000" algn="tl">
                    <a:srgbClr val="000000">
                      <a:alpha val="43137"/>
                    </a:srgbClr>
                  </a:outerShdw>
                </a:effectLst>
                <a:latin typeface="Antique Olive" pitchFamily="34" charset="0"/>
              </a:rPr>
              <a:t>       on #Street View</a:t>
            </a:r>
            <a:endParaRPr lang="en-US" sz="4000" dirty="0"/>
          </a:p>
        </p:txBody>
      </p:sp>
      <p:sp>
        <p:nvSpPr>
          <p:cNvPr id="4" name="Rectangle 3"/>
          <p:cNvSpPr/>
          <p:nvPr/>
        </p:nvSpPr>
        <p:spPr>
          <a:xfrm>
            <a:off x="1540910" y="3244334"/>
            <a:ext cx="9110187" cy="1200329"/>
          </a:xfrm>
          <a:prstGeom prst="rect">
            <a:avLst/>
          </a:prstGeom>
        </p:spPr>
        <p:txBody>
          <a:bodyPr wrap="none">
            <a:spAutoFit/>
          </a:bodyPr>
          <a:lstStyle/>
          <a:p>
            <a:pPr algn="ctr">
              <a:buNone/>
            </a:pPr>
            <a:r>
              <a:rPr lang="en-US" sz="7200" b="1" u="sng" dirty="0" smtClean="0">
                <a:hlinkClick r:id="rId3"/>
              </a:rPr>
              <a:t>https://goo.gl/VstWkd</a:t>
            </a:r>
            <a:endParaRPr lang="en-IN" sz="7200" b="1" dirty="0">
              <a:solidFill>
                <a:srgbClr val="C00000"/>
              </a:solidFill>
              <a:effectLst>
                <a:outerShdw blurRad="38100" dist="38100" dir="2700000" algn="tl">
                  <a:srgbClr val="000000">
                    <a:alpha val="43137"/>
                  </a:srgbClr>
                </a:outerShdw>
              </a:effectLst>
              <a:hlinkClick r:id="rId4"/>
            </a:endParaRPr>
          </a:p>
        </p:txBody>
      </p:sp>
      <p:sp>
        <p:nvSpPr>
          <p:cNvPr id="5" name="Rectangle 4"/>
          <p:cNvSpPr/>
          <p:nvPr/>
        </p:nvSpPr>
        <p:spPr>
          <a:xfrm>
            <a:off x="337677" y="6396704"/>
            <a:ext cx="3331105" cy="400110"/>
          </a:xfrm>
          <a:prstGeom prst="rect">
            <a:avLst/>
          </a:prstGeom>
        </p:spPr>
        <p:txBody>
          <a:bodyPr wrap="none">
            <a:spAutoFit/>
          </a:bodyPr>
          <a:lstStyle/>
          <a:p>
            <a:r>
              <a:rPr lang="en-US" b="1" dirty="0" smtClean="0">
                <a:hlinkClick r:id="rId4"/>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3177581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PCS-1.gif"/>
          <p:cNvPicPr/>
          <p:nvPr/>
        </p:nvPicPr>
        <p:blipFill>
          <a:blip r:embed="rId2" cstate="print"/>
          <a:stretch>
            <a:fillRect/>
          </a:stretch>
        </p:blipFill>
        <p:spPr>
          <a:xfrm>
            <a:off x="10587136" y="6239984"/>
            <a:ext cx="1604864" cy="713550"/>
          </a:xfrm>
          <a:prstGeom prst="rect">
            <a:avLst/>
          </a:prstGeom>
        </p:spPr>
      </p:pic>
      <p:pic>
        <p:nvPicPr>
          <p:cNvPr id="3" name="Picture 2" descr="D:\Logo\NPCS_wording.JPG"/>
          <p:cNvPicPr/>
          <p:nvPr/>
        </p:nvPicPr>
        <p:blipFill>
          <a:blip r:embed="rId3" cstate="print"/>
          <a:srcRect/>
          <a:stretch>
            <a:fillRect/>
          </a:stretch>
        </p:blipFill>
        <p:spPr bwMode="auto">
          <a:xfrm>
            <a:off x="2605607" y="659117"/>
            <a:ext cx="6576392" cy="1095400"/>
          </a:xfrm>
          <a:prstGeom prst="rect">
            <a:avLst/>
          </a:prstGeom>
          <a:noFill/>
          <a:ln w="9525">
            <a:noFill/>
            <a:miter lim="800000"/>
            <a:headEnd/>
            <a:tailEnd/>
          </a:ln>
        </p:spPr>
      </p:pic>
      <p:sp>
        <p:nvSpPr>
          <p:cNvPr id="4" name="Rectangle 3"/>
          <p:cNvSpPr/>
          <p:nvPr/>
        </p:nvSpPr>
        <p:spPr>
          <a:xfrm>
            <a:off x="1087038" y="2930435"/>
            <a:ext cx="9613530" cy="1015663"/>
          </a:xfrm>
          <a:prstGeom prst="rect">
            <a:avLst/>
          </a:prstGeom>
        </p:spPr>
        <p:txBody>
          <a:bodyPr wrap="none">
            <a:spAutoFit/>
          </a:bodyPr>
          <a:lstStyle/>
          <a:p>
            <a:pPr algn="ctr"/>
            <a:r>
              <a:rPr lang="en-US" sz="6000" b="1" dirty="0" smtClean="0">
                <a:effectLst>
                  <a:outerShdw blurRad="38100" dist="38100" dir="2700000" algn="tl">
                    <a:srgbClr val="000000">
                      <a:alpha val="43137"/>
                    </a:srgbClr>
                  </a:outerShdw>
                </a:effectLst>
              </a:rPr>
              <a:t>An ISO 9001:2008 Company</a:t>
            </a:r>
            <a:endParaRPr lang="en-US" sz="6000" b="1" dirty="0">
              <a:effectLst>
                <a:outerShdw blurRad="38100" dist="38100" dir="2700000" algn="tl">
                  <a:srgbClr val="000000">
                    <a:alpha val="43137"/>
                  </a:srgbClr>
                </a:outerShdw>
              </a:effectLst>
            </a:endParaRPr>
          </a:p>
        </p:txBody>
      </p:sp>
      <p:sp>
        <p:nvSpPr>
          <p:cNvPr id="5" name="Rectangle 4"/>
          <p:cNvSpPr/>
          <p:nvPr/>
        </p:nvSpPr>
        <p:spPr>
          <a:xfrm>
            <a:off x="474155" y="6396704"/>
            <a:ext cx="3331105" cy="400110"/>
          </a:xfrm>
          <a:prstGeom prst="rect">
            <a:avLst/>
          </a:prstGeom>
        </p:spPr>
        <p:txBody>
          <a:bodyPr wrap="none">
            <a:spAutoFit/>
          </a:bodyPr>
          <a:lstStyle/>
          <a:p>
            <a:r>
              <a:rPr lang="en-US" b="1" dirty="0" smtClean="0">
                <a:hlinkClick r:id="rId4"/>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3926810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5946" y="351009"/>
            <a:ext cx="4006546" cy="923330"/>
          </a:xfrm>
          <a:prstGeom prst="rect">
            <a:avLst/>
          </a:prstGeom>
        </p:spPr>
        <p:txBody>
          <a:bodyPr wrap="none">
            <a:spAutoFit/>
          </a:bodyPr>
          <a:lstStyle/>
          <a:p>
            <a:r>
              <a:rPr lang="en-US" sz="5400" spc="50" dirty="0">
                <a:ln w="11430"/>
                <a:solidFill>
                  <a:schemeClr val="tx2">
                    <a:lumMod val="75000"/>
                  </a:schemeClr>
                </a:solidFill>
                <a:effectLst>
                  <a:outerShdw blurRad="76200" dist="50800" dir="5400000" algn="tl" rotWithShape="0">
                    <a:srgbClr val="000000">
                      <a:alpha val="65000"/>
                    </a:srgbClr>
                  </a:outerShdw>
                </a:effectLst>
              </a:rPr>
              <a:t> </a:t>
            </a:r>
            <a:r>
              <a:rPr lang="en-US" sz="5400" dirty="0">
                <a:solidFill>
                  <a:schemeClr val="tx2">
                    <a:lumMod val="75000"/>
                  </a:schemeClr>
                </a:solidFill>
              </a:rPr>
              <a:t>Who are we?</a:t>
            </a:r>
          </a:p>
        </p:txBody>
      </p:sp>
      <p:sp>
        <p:nvSpPr>
          <p:cNvPr id="3" name="Rectangle 2"/>
          <p:cNvSpPr/>
          <p:nvPr/>
        </p:nvSpPr>
        <p:spPr>
          <a:xfrm>
            <a:off x="796119" y="1637437"/>
            <a:ext cx="10927308" cy="3785652"/>
          </a:xfrm>
          <a:prstGeom prst="rect">
            <a:avLst/>
          </a:prstGeom>
        </p:spPr>
        <p:txBody>
          <a:bodyPr wrap="square">
            <a:spAutoFit/>
          </a:bodyPr>
          <a:lstStyle/>
          <a:p>
            <a:pPr marL="571500" indent="-571500" algn="just">
              <a:buFont typeface="Courier New" panose="02070309020205020404" pitchFamily="49" charset="0"/>
              <a:buChar char="o"/>
            </a:pPr>
            <a:r>
              <a:rPr lang="en-US" sz="4000" dirty="0">
                <a:latin typeface="Vijaya" panose="020B0604020202020204" pitchFamily="34" charset="0"/>
                <a:cs typeface="Vijaya" panose="020B0604020202020204" pitchFamily="34" charset="0"/>
              </a:rPr>
              <a:t>One of the leading reliable names in industrial world for providing the most comprehensive technical consulting </a:t>
            </a:r>
            <a:r>
              <a:rPr lang="en-US" sz="4000" dirty="0" smtClean="0">
                <a:latin typeface="Vijaya" panose="020B0604020202020204" pitchFamily="34" charset="0"/>
                <a:cs typeface="Vijaya" panose="020B0604020202020204" pitchFamily="34" charset="0"/>
              </a:rPr>
              <a:t>services</a:t>
            </a:r>
          </a:p>
          <a:p>
            <a:pPr marL="571500" indent="-571500" algn="just">
              <a:buFont typeface="Courier New" panose="02070309020205020404" pitchFamily="49" charset="0"/>
              <a:buChar char="o"/>
            </a:pPr>
            <a:r>
              <a:rPr lang="en-US" sz="4000" dirty="0" smtClean="0">
                <a:latin typeface="Vijaya" panose="020B0604020202020204" pitchFamily="34" charset="0"/>
                <a:cs typeface="Vijaya" panose="020B0604020202020204" pitchFamily="34" charset="0"/>
              </a:rPr>
              <a:t>We </a:t>
            </a:r>
            <a:r>
              <a:rPr lang="en-US" sz="4000" dirty="0">
                <a:latin typeface="Vijaya" panose="020B0604020202020204" pitchFamily="34" charset="0"/>
                <a:cs typeface="Vijaya" panose="020B0604020202020204" pitchFamily="34" charset="0"/>
              </a:rPr>
              <a:t>adopt a systematic approach to provide the strong fundamental support needed for the effective delivery of  services to our Clients’ in India &amp; abroad</a:t>
            </a:r>
          </a:p>
        </p:txBody>
      </p:sp>
      <p:pic>
        <p:nvPicPr>
          <p:cNvPr id="4" name="Picture 3" descr="NPCS-1.gif"/>
          <p:cNvPicPr/>
          <p:nvPr/>
        </p:nvPicPr>
        <p:blipFill>
          <a:blip r:embed="rId2" cstate="print"/>
          <a:stretch>
            <a:fillRect/>
          </a:stretch>
        </p:blipFill>
        <p:spPr>
          <a:xfrm>
            <a:off x="10587136" y="6239984"/>
            <a:ext cx="1604864" cy="713550"/>
          </a:xfrm>
          <a:prstGeom prst="rect">
            <a:avLst/>
          </a:prstGeom>
        </p:spPr>
      </p:pic>
      <p:sp>
        <p:nvSpPr>
          <p:cNvPr id="5" name="Rectangle 4"/>
          <p:cNvSpPr/>
          <p:nvPr/>
        </p:nvSpPr>
        <p:spPr>
          <a:xfrm>
            <a:off x="505946" y="6457890"/>
            <a:ext cx="3388813" cy="400110"/>
          </a:xfrm>
          <a:prstGeom prst="rect">
            <a:avLst/>
          </a:prstGeom>
        </p:spPr>
        <p:txBody>
          <a:bodyPr wrap="none">
            <a:spAutoFit/>
          </a:bodyPr>
          <a:lstStyle/>
          <a:p>
            <a:r>
              <a:rPr lang="en-US" b="1" dirty="0" smtClean="0">
                <a:hlinkClick r:id="rId3"/>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2557775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334" y="159941"/>
            <a:ext cx="5346656" cy="923330"/>
          </a:xfrm>
          <a:prstGeom prst="rect">
            <a:avLst/>
          </a:prstGeom>
        </p:spPr>
        <p:txBody>
          <a:bodyPr wrap="none">
            <a:spAutoFit/>
          </a:bodyPr>
          <a:lstStyle/>
          <a:p>
            <a:r>
              <a:rPr lang="en-US" sz="5400" dirty="0">
                <a:solidFill>
                  <a:schemeClr val="tx2">
                    <a:lumMod val="75000"/>
                  </a:schemeClr>
                </a:solidFill>
              </a:rPr>
              <a:t>What do we offer?</a:t>
            </a:r>
          </a:p>
        </p:txBody>
      </p:sp>
      <p:sp>
        <p:nvSpPr>
          <p:cNvPr id="3" name="Rectangle 2"/>
          <p:cNvSpPr/>
          <p:nvPr/>
        </p:nvSpPr>
        <p:spPr>
          <a:xfrm>
            <a:off x="571333" y="1180995"/>
            <a:ext cx="11384105" cy="4524315"/>
          </a:xfrm>
          <a:prstGeom prst="rect">
            <a:avLst/>
          </a:prstGeom>
        </p:spPr>
        <p:txBody>
          <a:bodyPr wrap="square">
            <a:spAutoFit/>
          </a:bodyPr>
          <a:lstStyle/>
          <a:p>
            <a:pPr marL="571500" indent="-571500">
              <a:buFont typeface="Courier New" panose="02070309020205020404" pitchFamily="49" charset="0"/>
              <a:buChar char="o"/>
            </a:pPr>
            <a:r>
              <a:rPr lang="en-US" sz="3600" dirty="0">
                <a:latin typeface="Vijaya" panose="020B0604020202020204" pitchFamily="34" charset="0"/>
                <a:cs typeface="Vijaya" panose="020B0604020202020204" pitchFamily="34" charset="0"/>
              </a:rPr>
              <a:t>Project </a:t>
            </a:r>
            <a:r>
              <a:rPr lang="en-US" sz="3600" dirty="0" smtClean="0">
                <a:latin typeface="Vijaya" panose="020B0604020202020204" pitchFamily="34" charset="0"/>
                <a:cs typeface="Vijaya" panose="020B0604020202020204" pitchFamily="34" charset="0"/>
              </a:rPr>
              <a:t>Identification</a:t>
            </a:r>
          </a:p>
          <a:p>
            <a:pPr marL="571500" indent="-571500">
              <a:buFont typeface="Courier New" panose="02070309020205020404" pitchFamily="49" charset="0"/>
              <a:buChar char="o"/>
            </a:pPr>
            <a:r>
              <a:rPr lang="en-US" sz="3600" dirty="0" smtClean="0">
                <a:latin typeface="Vijaya" panose="020B0604020202020204" pitchFamily="34" charset="0"/>
                <a:cs typeface="Vijaya" panose="020B0604020202020204" pitchFamily="34" charset="0"/>
              </a:rPr>
              <a:t>Detailed </a:t>
            </a:r>
            <a:r>
              <a:rPr lang="en-US" sz="3600" dirty="0">
                <a:latin typeface="Vijaya" panose="020B0604020202020204" pitchFamily="34" charset="0"/>
                <a:cs typeface="Vijaya" panose="020B0604020202020204" pitchFamily="34" charset="0"/>
              </a:rPr>
              <a:t>Project Reports/Pre-feasibility </a:t>
            </a:r>
            <a:r>
              <a:rPr lang="en-US" sz="3600" dirty="0" smtClean="0">
                <a:latin typeface="Vijaya" panose="020B0604020202020204" pitchFamily="34" charset="0"/>
                <a:cs typeface="Vijaya" panose="020B0604020202020204" pitchFamily="34" charset="0"/>
              </a:rPr>
              <a:t>Reports</a:t>
            </a:r>
          </a:p>
          <a:p>
            <a:pPr marL="571500" indent="-571500">
              <a:buFont typeface="Courier New" panose="02070309020205020404" pitchFamily="49" charset="0"/>
              <a:buChar char="o"/>
            </a:pPr>
            <a:r>
              <a:rPr lang="en-US" sz="3600" dirty="0" smtClean="0">
                <a:latin typeface="Vijaya" panose="020B0604020202020204" pitchFamily="34" charset="0"/>
                <a:cs typeface="Vijaya" panose="020B0604020202020204" pitchFamily="34" charset="0"/>
              </a:rPr>
              <a:t>Market </a:t>
            </a:r>
            <a:r>
              <a:rPr lang="en-US" sz="3600" dirty="0">
                <a:latin typeface="Vijaya" panose="020B0604020202020204" pitchFamily="34" charset="0"/>
                <a:cs typeface="Vijaya" panose="020B0604020202020204" pitchFamily="34" charset="0"/>
              </a:rPr>
              <a:t>Research </a:t>
            </a:r>
            <a:r>
              <a:rPr lang="en-US" sz="3600" dirty="0" smtClean="0">
                <a:latin typeface="Vijaya" panose="020B0604020202020204" pitchFamily="34" charset="0"/>
                <a:cs typeface="Vijaya" panose="020B0604020202020204" pitchFamily="34" charset="0"/>
              </a:rPr>
              <a:t>Reports</a:t>
            </a:r>
          </a:p>
          <a:p>
            <a:pPr marL="571500" indent="-571500">
              <a:buFont typeface="Courier New" panose="02070309020205020404" pitchFamily="49" charset="0"/>
              <a:buChar char="o"/>
            </a:pPr>
            <a:r>
              <a:rPr lang="en-US" sz="3600" dirty="0" smtClean="0">
                <a:latin typeface="Vijaya" panose="020B0604020202020204" pitchFamily="34" charset="0"/>
                <a:cs typeface="Vijaya" panose="020B0604020202020204" pitchFamily="34" charset="0"/>
              </a:rPr>
              <a:t>Technology </a:t>
            </a:r>
            <a:r>
              <a:rPr lang="en-US" sz="3600" dirty="0">
                <a:latin typeface="Vijaya" panose="020B0604020202020204" pitchFamily="34" charset="0"/>
                <a:cs typeface="Vijaya" panose="020B0604020202020204" pitchFamily="34" charset="0"/>
              </a:rPr>
              <a:t>Books and </a:t>
            </a:r>
            <a:r>
              <a:rPr lang="en-US" sz="3600" dirty="0" smtClean="0">
                <a:latin typeface="Vijaya" panose="020B0604020202020204" pitchFamily="34" charset="0"/>
                <a:cs typeface="Vijaya" panose="020B0604020202020204" pitchFamily="34" charset="0"/>
              </a:rPr>
              <a:t>Directory</a:t>
            </a:r>
          </a:p>
          <a:p>
            <a:pPr marL="571500" indent="-571500">
              <a:buFont typeface="Courier New" panose="02070309020205020404" pitchFamily="49" charset="0"/>
              <a:buChar char="o"/>
            </a:pPr>
            <a:r>
              <a:rPr lang="en-US" sz="3600" dirty="0" smtClean="0">
                <a:latin typeface="Vijaya" panose="020B0604020202020204" pitchFamily="34" charset="0"/>
                <a:cs typeface="Vijaya" panose="020B0604020202020204" pitchFamily="34" charset="0"/>
              </a:rPr>
              <a:t>Databases </a:t>
            </a:r>
            <a:r>
              <a:rPr lang="en-US" sz="3600" dirty="0">
                <a:latin typeface="Vijaya" panose="020B0604020202020204" pitchFamily="34" charset="0"/>
                <a:cs typeface="Vijaya" panose="020B0604020202020204" pitchFamily="34" charset="0"/>
              </a:rPr>
              <a:t>on </a:t>
            </a:r>
            <a:r>
              <a:rPr lang="en-US" sz="3600" dirty="0" smtClean="0">
                <a:latin typeface="Vijaya" panose="020B0604020202020204" pitchFamily="34" charset="0"/>
                <a:cs typeface="Vijaya" panose="020B0604020202020204" pitchFamily="34" charset="0"/>
              </a:rPr>
              <a:t>CD-ROM</a:t>
            </a:r>
          </a:p>
          <a:p>
            <a:pPr marL="571500" indent="-571500">
              <a:buFont typeface="Courier New" panose="02070309020205020404" pitchFamily="49" charset="0"/>
              <a:buChar char="o"/>
            </a:pPr>
            <a:r>
              <a:rPr lang="en-US" sz="3600" dirty="0" smtClean="0">
                <a:latin typeface="Vijaya" panose="020B0604020202020204" pitchFamily="34" charset="0"/>
                <a:cs typeface="Vijaya" panose="020B0604020202020204" pitchFamily="34" charset="0"/>
              </a:rPr>
              <a:t>Laboratory </a:t>
            </a:r>
            <a:r>
              <a:rPr lang="en-US" sz="3600" dirty="0">
                <a:latin typeface="Vijaya" panose="020B0604020202020204" pitchFamily="34" charset="0"/>
                <a:cs typeface="Vijaya" panose="020B0604020202020204" pitchFamily="34" charset="0"/>
              </a:rPr>
              <a:t>Testing </a:t>
            </a:r>
            <a:r>
              <a:rPr lang="en-US" sz="3600" dirty="0" smtClean="0">
                <a:latin typeface="Vijaya" panose="020B0604020202020204" pitchFamily="34" charset="0"/>
                <a:cs typeface="Vijaya" panose="020B0604020202020204" pitchFamily="34" charset="0"/>
              </a:rPr>
              <a:t>Services</a:t>
            </a:r>
          </a:p>
          <a:p>
            <a:pPr marL="571500" indent="-571500">
              <a:buFont typeface="Courier New" panose="02070309020205020404" pitchFamily="49" charset="0"/>
              <a:buChar char="o"/>
            </a:pPr>
            <a:r>
              <a:rPr lang="en-US" sz="3600" dirty="0" smtClean="0">
                <a:latin typeface="Vijaya" panose="020B0604020202020204" pitchFamily="34" charset="0"/>
                <a:cs typeface="Vijaya" panose="020B0604020202020204" pitchFamily="34" charset="0"/>
              </a:rPr>
              <a:t>Turnkey </a:t>
            </a:r>
            <a:r>
              <a:rPr lang="en-US" sz="3600" dirty="0">
                <a:latin typeface="Vijaya" panose="020B0604020202020204" pitchFamily="34" charset="0"/>
                <a:cs typeface="Vijaya" panose="020B0604020202020204" pitchFamily="34" charset="0"/>
              </a:rPr>
              <a:t>Project </a:t>
            </a:r>
            <a:r>
              <a:rPr lang="en-US" sz="3600" dirty="0" smtClean="0">
                <a:latin typeface="Vijaya" panose="020B0604020202020204" pitchFamily="34" charset="0"/>
                <a:cs typeface="Vijaya" panose="020B0604020202020204" pitchFamily="34" charset="0"/>
              </a:rPr>
              <a:t>Consultancy/Solutions</a:t>
            </a:r>
          </a:p>
          <a:p>
            <a:pPr marL="571500" indent="-571500">
              <a:buFont typeface="Courier New" panose="02070309020205020404" pitchFamily="49" charset="0"/>
              <a:buChar char="o"/>
            </a:pPr>
            <a:r>
              <a:rPr lang="en-US" sz="3600" dirty="0" smtClean="0">
                <a:latin typeface="Vijaya" panose="020B0604020202020204" pitchFamily="34" charset="0"/>
                <a:cs typeface="Vijaya" panose="020B0604020202020204" pitchFamily="34" charset="0"/>
              </a:rPr>
              <a:t>Entrepreneur </a:t>
            </a:r>
            <a:r>
              <a:rPr lang="en-US" sz="3600" dirty="0">
                <a:latin typeface="Vijaya" panose="020B0604020202020204" pitchFamily="34" charset="0"/>
                <a:cs typeface="Vijaya" panose="020B0604020202020204" pitchFamily="34" charset="0"/>
              </a:rPr>
              <a:t>India (An Industrial Monthly Journal</a:t>
            </a:r>
            <a:r>
              <a:rPr lang="en-US" sz="3600" dirty="0" smtClean="0">
                <a:latin typeface="Vijaya" panose="020B0604020202020204" pitchFamily="34" charset="0"/>
                <a:cs typeface="Vijaya" panose="020B0604020202020204" pitchFamily="34" charset="0"/>
              </a:rPr>
              <a:t>)</a:t>
            </a:r>
            <a:endParaRPr lang="en-US" sz="1600" dirty="0"/>
          </a:p>
        </p:txBody>
      </p:sp>
      <p:pic>
        <p:nvPicPr>
          <p:cNvPr id="4" name="Picture 3" descr="NPCS-1.gif"/>
          <p:cNvPicPr/>
          <p:nvPr/>
        </p:nvPicPr>
        <p:blipFill>
          <a:blip r:embed="rId2" cstate="print"/>
          <a:stretch>
            <a:fillRect/>
          </a:stretch>
        </p:blipFill>
        <p:spPr>
          <a:xfrm>
            <a:off x="10587136" y="6239984"/>
            <a:ext cx="1604864" cy="713550"/>
          </a:xfrm>
          <a:prstGeom prst="rect">
            <a:avLst/>
          </a:prstGeom>
        </p:spPr>
      </p:pic>
      <p:sp>
        <p:nvSpPr>
          <p:cNvPr id="5" name="Rectangle 4"/>
          <p:cNvSpPr/>
          <p:nvPr/>
        </p:nvSpPr>
        <p:spPr>
          <a:xfrm>
            <a:off x="571333" y="6396704"/>
            <a:ext cx="3446521" cy="400110"/>
          </a:xfrm>
          <a:prstGeom prst="rect">
            <a:avLst/>
          </a:prstGeom>
        </p:spPr>
        <p:txBody>
          <a:bodyPr wrap="none">
            <a:spAutoFit/>
          </a:bodyPr>
          <a:lstStyle/>
          <a:p>
            <a:r>
              <a:rPr lang="en-US" b="1" dirty="0" smtClean="0">
                <a:hlinkClick r:id="rId3"/>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3661488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583" y="105350"/>
            <a:ext cx="5843395" cy="830997"/>
          </a:xfrm>
          <a:prstGeom prst="rect">
            <a:avLst/>
          </a:prstGeom>
        </p:spPr>
        <p:txBody>
          <a:bodyPr wrap="none">
            <a:spAutoFit/>
          </a:bodyPr>
          <a:lstStyle/>
          <a:p>
            <a:r>
              <a:rPr lang="en-US" sz="4800" dirty="0">
                <a:solidFill>
                  <a:schemeClr val="tx2">
                    <a:lumMod val="75000"/>
                  </a:schemeClr>
                </a:solidFill>
              </a:rPr>
              <a:t>How are we different ?</a:t>
            </a:r>
          </a:p>
        </p:txBody>
      </p:sp>
      <p:sp>
        <p:nvSpPr>
          <p:cNvPr id="3" name="Rectangle 2"/>
          <p:cNvSpPr/>
          <p:nvPr/>
        </p:nvSpPr>
        <p:spPr>
          <a:xfrm>
            <a:off x="133107" y="936347"/>
            <a:ext cx="11831742" cy="5078313"/>
          </a:xfrm>
          <a:prstGeom prst="rect">
            <a:avLst/>
          </a:prstGeom>
        </p:spPr>
        <p:txBody>
          <a:bodyPr wrap="square">
            <a:spAutoFit/>
          </a:bodyPr>
          <a:lstStyle/>
          <a:p>
            <a:pPr marL="571500" indent="-571500">
              <a:buFont typeface="Courier New" panose="02070309020205020404" pitchFamily="49" charset="0"/>
              <a:buChar char="o"/>
            </a:pPr>
            <a:r>
              <a:rPr lang="en-US" sz="3600" dirty="0">
                <a:latin typeface="Vijaya" panose="020B0604020202020204" pitchFamily="34" charset="0"/>
                <a:cs typeface="Vijaya" panose="020B0604020202020204" pitchFamily="34" charset="0"/>
              </a:rPr>
              <a:t>We have two decades long experience in project consultancy and market research field</a:t>
            </a:r>
          </a:p>
          <a:p>
            <a:pPr marL="571500" indent="-571500">
              <a:buFont typeface="Courier New" panose="02070309020205020404" pitchFamily="49" charset="0"/>
              <a:buChar char="o"/>
            </a:pPr>
            <a:r>
              <a:rPr lang="en-US" sz="3600" dirty="0">
                <a:latin typeface="Vijaya" panose="020B0604020202020204" pitchFamily="34" charset="0"/>
                <a:cs typeface="Vijaya" panose="020B0604020202020204" pitchFamily="34" charset="0"/>
              </a:rPr>
              <a:t>We empower our customers with the prerequisite know-how to take sound business decisions</a:t>
            </a:r>
          </a:p>
          <a:p>
            <a:pPr marL="571500" indent="-571500">
              <a:buFont typeface="Courier New" panose="02070309020205020404" pitchFamily="49" charset="0"/>
              <a:buChar char="o"/>
            </a:pPr>
            <a:r>
              <a:rPr lang="en-US" sz="3600" dirty="0">
                <a:latin typeface="Vijaya" panose="020B0604020202020204" pitchFamily="34" charset="0"/>
                <a:cs typeface="Vijaya" panose="020B0604020202020204" pitchFamily="34" charset="0"/>
              </a:rPr>
              <a:t>We help catalyze business growth by providing distinctive and profound market analysis  </a:t>
            </a:r>
          </a:p>
          <a:p>
            <a:pPr marL="571500" indent="-571500">
              <a:buFont typeface="Courier New" panose="02070309020205020404" pitchFamily="49" charset="0"/>
              <a:buChar char="o"/>
            </a:pPr>
            <a:r>
              <a:rPr lang="en-US" sz="3600" dirty="0">
                <a:latin typeface="Vijaya" panose="020B0604020202020204" pitchFamily="34" charset="0"/>
                <a:cs typeface="Vijaya" panose="020B0604020202020204" pitchFamily="34" charset="0"/>
              </a:rPr>
              <a:t>We serve a wide array of customers , from individual entrepreneurs to Corporations and Foreign Investors</a:t>
            </a:r>
          </a:p>
          <a:p>
            <a:pPr marL="571500" indent="-571500">
              <a:buFont typeface="Courier New" panose="02070309020205020404" pitchFamily="49" charset="0"/>
              <a:buChar char="o"/>
            </a:pPr>
            <a:r>
              <a:rPr lang="en-US" sz="3600" dirty="0">
                <a:latin typeface="Vijaya" panose="020B0604020202020204" pitchFamily="34" charset="0"/>
                <a:cs typeface="Vijaya" panose="020B0604020202020204" pitchFamily="34" charset="0"/>
              </a:rPr>
              <a:t>We use authentic &amp; reliable sources to ensure business precision </a:t>
            </a:r>
          </a:p>
        </p:txBody>
      </p:sp>
      <p:pic>
        <p:nvPicPr>
          <p:cNvPr id="4" name="Picture 3" descr="NPCS-1.gif"/>
          <p:cNvPicPr/>
          <p:nvPr/>
        </p:nvPicPr>
        <p:blipFill>
          <a:blip r:embed="rId2" cstate="print"/>
          <a:stretch>
            <a:fillRect/>
          </a:stretch>
        </p:blipFill>
        <p:spPr>
          <a:xfrm>
            <a:off x="10587136" y="6239984"/>
            <a:ext cx="1604864" cy="713550"/>
          </a:xfrm>
          <a:prstGeom prst="rect">
            <a:avLst/>
          </a:prstGeom>
        </p:spPr>
      </p:pic>
      <p:sp>
        <p:nvSpPr>
          <p:cNvPr id="5" name="Rectangle 4"/>
          <p:cNvSpPr/>
          <p:nvPr/>
        </p:nvSpPr>
        <p:spPr>
          <a:xfrm>
            <a:off x="387593" y="6457890"/>
            <a:ext cx="3504229" cy="400110"/>
          </a:xfrm>
          <a:prstGeom prst="rect">
            <a:avLst/>
          </a:prstGeom>
        </p:spPr>
        <p:txBody>
          <a:bodyPr wrap="none">
            <a:spAutoFit/>
          </a:bodyPr>
          <a:lstStyle/>
          <a:p>
            <a:r>
              <a:rPr lang="en-US" b="1" dirty="0" smtClean="0">
                <a:hlinkClick r:id="rId3"/>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1387868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427" y="105348"/>
            <a:ext cx="3691780" cy="769441"/>
          </a:xfrm>
          <a:prstGeom prst="rect">
            <a:avLst/>
          </a:prstGeom>
        </p:spPr>
        <p:txBody>
          <a:bodyPr wrap="none">
            <a:spAutoFit/>
          </a:bodyPr>
          <a:lstStyle/>
          <a:p>
            <a:r>
              <a:rPr lang="en-US" sz="4400" b="1" dirty="0">
                <a:solidFill>
                  <a:schemeClr val="tx2">
                    <a:lumMod val="75000"/>
                  </a:schemeClr>
                </a:solidFill>
              </a:rPr>
              <a:t>Our Approach</a:t>
            </a:r>
            <a:endParaRPr lang="en-US" sz="4400" dirty="0">
              <a:solidFill>
                <a:schemeClr val="tx2">
                  <a:lumMod val="75000"/>
                </a:schemeClr>
              </a:solidFill>
            </a:endParaRPr>
          </a:p>
        </p:txBody>
      </p:sp>
      <p:graphicFrame>
        <p:nvGraphicFramePr>
          <p:cNvPr id="12" name="Content Placeholder 3"/>
          <p:cNvGraphicFramePr>
            <a:graphicFrameLocks/>
          </p:cNvGraphicFramePr>
          <p:nvPr>
            <p:extLst>
              <p:ext uri="{D42A27DB-BD31-4B8C-83A1-F6EECF244321}">
                <p14:modId xmlns:p14="http://schemas.microsoft.com/office/powerpoint/2010/main" val="1907711320"/>
              </p:ext>
            </p:extLst>
          </p:nvPr>
        </p:nvGraphicFramePr>
        <p:xfrm>
          <a:off x="2754541" y="1064525"/>
          <a:ext cx="8573101" cy="4881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3" name="Picture 12" descr="NPCS-1.gif"/>
          <p:cNvPicPr/>
          <p:nvPr/>
        </p:nvPicPr>
        <p:blipFill>
          <a:blip r:embed="rId7" cstate="print"/>
          <a:stretch>
            <a:fillRect/>
          </a:stretch>
        </p:blipFill>
        <p:spPr>
          <a:xfrm>
            <a:off x="10587136" y="6239984"/>
            <a:ext cx="1604864" cy="713550"/>
          </a:xfrm>
          <a:prstGeom prst="rect">
            <a:avLst/>
          </a:prstGeom>
        </p:spPr>
      </p:pic>
      <p:sp>
        <p:nvSpPr>
          <p:cNvPr id="14" name="Rectangle 13"/>
          <p:cNvSpPr/>
          <p:nvPr/>
        </p:nvSpPr>
        <p:spPr>
          <a:xfrm>
            <a:off x="344202" y="6396704"/>
            <a:ext cx="3561937" cy="400110"/>
          </a:xfrm>
          <a:prstGeom prst="rect">
            <a:avLst/>
          </a:prstGeom>
        </p:spPr>
        <p:txBody>
          <a:bodyPr wrap="none">
            <a:spAutoFit/>
          </a:bodyPr>
          <a:lstStyle/>
          <a:p>
            <a:r>
              <a:rPr lang="en-US" b="1" dirty="0" smtClean="0">
                <a:hlinkClick r:id="rId8"/>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1954093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024" y="0"/>
            <a:ext cx="4556055" cy="769441"/>
          </a:xfrm>
          <a:prstGeom prst="rect">
            <a:avLst/>
          </a:prstGeom>
        </p:spPr>
        <p:txBody>
          <a:bodyPr wrap="none">
            <a:spAutoFit/>
          </a:bodyPr>
          <a:lstStyle/>
          <a:p>
            <a:r>
              <a:rPr lang="en-US" sz="4400" b="1" dirty="0">
                <a:solidFill>
                  <a:schemeClr val="tx2">
                    <a:lumMod val="75000"/>
                  </a:schemeClr>
                </a:solidFill>
              </a:rPr>
              <a:t>Who do we serve?</a:t>
            </a:r>
          </a:p>
        </p:txBody>
      </p:sp>
      <p:sp>
        <p:nvSpPr>
          <p:cNvPr id="3" name="Rectangle 2"/>
          <p:cNvSpPr/>
          <p:nvPr/>
        </p:nvSpPr>
        <p:spPr>
          <a:xfrm>
            <a:off x="464024" y="917645"/>
            <a:ext cx="10520330" cy="4832092"/>
          </a:xfrm>
          <a:prstGeom prst="rect">
            <a:avLst/>
          </a:prstGeom>
        </p:spPr>
        <p:txBody>
          <a:bodyPr wrap="square">
            <a:spAutoFit/>
          </a:bodyPr>
          <a:lstStyle/>
          <a:p>
            <a:pPr marL="91440" indent="-571500">
              <a:buFont typeface="Courier New" panose="02070309020205020404" pitchFamily="49" charset="0"/>
              <a:buChar char="o"/>
            </a:pPr>
            <a:r>
              <a:rPr lang="en-US" sz="2800" dirty="0">
                <a:latin typeface="Vijaya" panose="020B0604020202020204" pitchFamily="34" charset="0"/>
                <a:cs typeface="Vijaya" panose="020B0604020202020204" pitchFamily="34" charset="0"/>
              </a:rPr>
              <a:t>Public-sector Companies</a:t>
            </a:r>
          </a:p>
          <a:p>
            <a:pPr marL="91440" indent="-571500">
              <a:buFont typeface="Courier New" panose="02070309020205020404" pitchFamily="49" charset="0"/>
              <a:buChar char="o"/>
            </a:pPr>
            <a:r>
              <a:rPr lang="en-US" sz="2800" dirty="0">
                <a:latin typeface="Vijaya" panose="020B0604020202020204" pitchFamily="34" charset="0"/>
                <a:cs typeface="Vijaya" panose="020B0604020202020204" pitchFamily="34" charset="0"/>
              </a:rPr>
              <a:t>Corporates</a:t>
            </a:r>
          </a:p>
          <a:p>
            <a:pPr marL="91440" indent="-571500">
              <a:buFont typeface="Courier New" panose="02070309020205020404" pitchFamily="49" charset="0"/>
              <a:buChar char="o"/>
            </a:pPr>
            <a:r>
              <a:rPr lang="en-US" sz="2800" dirty="0">
                <a:latin typeface="Vijaya" panose="020B0604020202020204" pitchFamily="34" charset="0"/>
                <a:cs typeface="Vijaya" panose="020B0604020202020204" pitchFamily="34" charset="0"/>
              </a:rPr>
              <a:t>Government Undertakings</a:t>
            </a:r>
          </a:p>
          <a:p>
            <a:pPr marL="91440" indent="-571500">
              <a:buFont typeface="Courier New" panose="02070309020205020404" pitchFamily="49" charset="0"/>
              <a:buChar char="o"/>
            </a:pPr>
            <a:r>
              <a:rPr lang="en-US" sz="2800" dirty="0">
                <a:latin typeface="Vijaya" panose="020B0604020202020204" pitchFamily="34" charset="0"/>
                <a:cs typeface="Vijaya" panose="020B0604020202020204" pitchFamily="34" charset="0"/>
              </a:rPr>
              <a:t>Individual Entrepreneurs</a:t>
            </a:r>
          </a:p>
          <a:p>
            <a:pPr marL="91440" indent="-571500">
              <a:buFont typeface="Courier New" panose="02070309020205020404" pitchFamily="49" charset="0"/>
              <a:buChar char="o"/>
            </a:pPr>
            <a:r>
              <a:rPr lang="en-US" sz="2800" dirty="0">
                <a:latin typeface="Vijaya" panose="020B0604020202020204" pitchFamily="34" charset="0"/>
                <a:cs typeface="Vijaya" panose="020B0604020202020204" pitchFamily="34" charset="0"/>
              </a:rPr>
              <a:t>NRI’s</a:t>
            </a:r>
          </a:p>
          <a:p>
            <a:pPr marL="91440" indent="-571500">
              <a:buFont typeface="Courier New" panose="02070309020205020404" pitchFamily="49" charset="0"/>
              <a:buChar char="o"/>
            </a:pPr>
            <a:r>
              <a:rPr lang="en-US" sz="2800" dirty="0">
                <a:latin typeface="Vijaya" panose="020B0604020202020204" pitchFamily="34" charset="0"/>
                <a:cs typeface="Vijaya" panose="020B0604020202020204" pitchFamily="34" charset="0"/>
              </a:rPr>
              <a:t>Foreign Investors</a:t>
            </a:r>
          </a:p>
          <a:p>
            <a:pPr marL="91440" indent="-571500">
              <a:buFont typeface="Courier New" panose="02070309020205020404" pitchFamily="49" charset="0"/>
              <a:buChar char="o"/>
            </a:pPr>
            <a:r>
              <a:rPr lang="en-US" sz="2800" dirty="0">
                <a:latin typeface="Vijaya" panose="020B0604020202020204" pitchFamily="34" charset="0"/>
                <a:cs typeface="Vijaya" panose="020B0604020202020204" pitchFamily="34" charset="0"/>
              </a:rPr>
              <a:t>Non-profit Organizations, NBFC’s</a:t>
            </a:r>
          </a:p>
          <a:p>
            <a:pPr marL="91440" indent="-571500">
              <a:buFont typeface="Courier New" panose="02070309020205020404" pitchFamily="49" charset="0"/>
              <a:buChar char="o"/>
            </a:pPr>
            <a:r>
              <a:rPr lang="en-US" sz="2800" dirty="0">
                <a:latin typeface="Vijaya" panose="020B0604020202020204" pitchFamily="34" charset="0"/>
                <a:cs typeface="Vijaya" panose="020B0604020202020204" pitchFamily="34" charset="0"/>
              </a:rPr>
              <a:t>Educational Institutions </a:t>
            </a:r>
          </a:p>
          <a:p>
            <a:pPr marL="91440" indent="-571500">
              <a:buFont typeface="Courier New" panose="02070309020205020404" pitchFamily="49" charset="0"/>
              <a:buChar char="o"/>
            </a:pPr>
            <a:r>
              <a:rPr lang="en-US" sz="2800" dirty="0">
                <a:latin typeface="Vijaya" panose="020B0604020202020204" pitchFamily="34" charset="0"/>
                <a:cs typeface="Vijaya" panose="020B0604020202020204" pitchFamily="34" charset="0"/>
              </a:rPr>
              <a:t>Embassies &amp; Consulates</a:t>
            </a:r>
          </a:p>
          <a:p>
            <a:pPr marL="91440" indent="-571500">
              <a:buFont typeface="Courier New" panose="02070309020205020404" pitchFamily="49" charset="0"/>
              <a:buChar char="o"/>
            </a:pPr>
            <a:r>
              <a:rPr lang="en-US" sz="2800" dirty="0">
                <a:latin typeface="Vijaya" panose="020B0604020202020204" pitchFamily="34" charset="0"/>
                <a:cs typeface="Vijaya" panose="020B0604020202020204" pitchFamily="34" charset="0"/>
              </a:rPr>
              <a:t>Consultancies</a:t>
            </a:r>
          </a:p>
          <a:p>
            <a:pPr marL="91440" indent="-571500">
              <a:buFont typeface="Courier New" panose="02070309020205020404" pitchFamily="49" charset="0"/>
              <a:buChar char="o"/>
            </a:pPr>
            <a:r>
              <a:rPr lang="en-US" sz="2800" dirty="0">
                <a:latin typeface="Vijaya" panose="020B0604020202020204" pitchFamily="34" charset="0"/>
                <a:cs typeface="Vijaya" panose="020B0604020202020204" pitchFamily="34" charset="0"/>
              </a:rPr>
              <a:t>Industry / trade associations</a:t>
            </a:r>
          </a:p>
        </p:txBody>
      </p:sp>
      <p:pic>
        <p:nvPicPr>
          <p:cNvPr id="4" name="Picture 3" descr="NPCS-1.gif"/>
          <p:cNvPicPr/>
          <p:nvPr/>
        </p:nvPicPr>
        <p:blipFill>
          <a:blip r:embed="rId2" cstate="print"/>
          <a:stretch>
            <a:fillRect/>
          </a:stretch>
        </p:blipFill>
        <p:spPr>
          <a:xfrm>
            <a:off x="10587136" y="6239984"/>
            <a:ext cx="1604864" cy="713550"/>
          </a:xfrm>
          <a:prstGeom prst="rect">
            <a:avLst/>
          </a:prstGeom>
        </p:spPr>
      </p:pic>
      <p:sp>
        <p:nvSpPr>
          <p:cNvPr id="5" name="Rectangle 4"/>
          <p:cNvSpPr/>
          <p:nvPr/>
        </p:nvSpPr>
        <p:spPr>
          <a:xfrm>
            <a:off x="464024" y="6396704"/>
            <a:ext cx="3619645" cy="400110"/>
          </a:xfrm>
          <a:prstGeom prst="rect">
            <a:avLst/>
          </a:prstGeom>
        </p:spPr>
        <p:txBody>
          <a:bodyPr wrap="none">
            <a:spAutoFit/>
          </a:bodyPr>
          <a:lstStyle/>
          <a:p>
            <a:r>
              <a:rPr lang="en-US" b="1" dirty="0" smtClean="0">
                <a:hlinkClick r:id="rId3"/>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2405772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70041" y="177421"/>
            <a:ext cx="4285398" cy="439457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Rounded Rectangle 5"/>
          <p:cNvSpPr/>
          <p:nvPr/>
        </p:nvSpPr>
        <p:spPr bwMode="auto">
          <a:xfrm>
            <a:off x="163773" y="600501"/>
            <a:ext cx="7059008" cy="5213445"/>
          </a:xfrm>
          <a:prstGeom prst="roundRect">
            <a:avLst/>
          </a:prstGeom>
          <a:ln>
            <a:solidFill>
              <a:schemeClr val="tx1"/>
            </a:solidFill>
            <a:headEnd type="none" w="med" len="med"/>
            <a:tailEnd type="none" w="med" len="med"/>
          </a:ln>
          <a:scene3d>
            <a:camera prst="isometricOffAxis1Right"/>
            <a:lightRig rig="threePt" dir="t">
              <a:rot lat="0" lon="0" rev="1200000"/>
            </a:lightRig>
          </a:scene3d>
          <a:sp3d>
            <a:bevelT w="63500" h="25400"/>
          </a:sp3d>
          <a:extLst/>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algn="just"/>
            <a:r>
              <a:rPr lang="en-US" sz="3200" dirty="0">
                <a:solidFill>
                  <a:schemeClr val="tx2">
                    <a:lumMod val="40000"/>
                    <a:lumOff val="60000"/>
                  </a:schemeClr>
                </a:solidFill>
                <a:latin typeface="Vani" panose="020B0502040204020203" pitchFamily="34" charset="0"/>
                <a:ea typeface="Calibri" panose="020F0502020204030204" pitchFamily="34" charset="0"/>
                <a:cs typeface="Vani" panose="020B0502040204020203" pitchFamily="34" charset="0"/>
              </a:rPr>
              <a:t>The food processing industry is among the sectors reserved for the small scale industry. If you want start any small scale business in India then you can think about establish food processing business. You can start food processing business in small or low budget.</a:t>
            </a:r>
            <a:br>
              <a:rPr lang="en-US" sz="3200" dirty="0">
                <a:solidFill>
                  <a:schemeClr val="tx2">
                    <a:lumMod val="40000"/>
                    <a:lumOff val="60000"/>
                  </a:schemeClr>
                </a:solidFill>
                <a:latin typeface="Vani" panose="020B0502040204020203" pitchFamily="34" charset="0"/>
                <a:ea typeface="Calibri" panose="020F0502020204030204" pitchFamily="34" charset="0"/>
                <a:cs typeface="Vani" panose="020B0502040204020203" pitchFamily="34" charset="0"/>
              </a:rPr>
            </a:br>
            <a:r>
              <a:rPr lang="en-US" sz="3200" dirty="0">
                <a:solidFill>
                  <a:schemeClr val="tx2">
                    <a:lumMod val="40000"/>
                    <a:lumOff val="60000"/>
                  </a:schemeClr>
                </a:solidFill>
                <a:latin typeface="Vani" panose="020B0502040204020203" pitchFamily="34" charset="0"/>
                <a:ea typeface="Calibri" panose="020F0502020204030204" pitchFamily="34" charset="0"/>
                <a:cs typeface="Vani" panose="020B0502040204020203" pitchFamily="34" charset="0"/>
              </a:rPr>
              <a:t>Food processing business are little hard but profitable business.</a:t>
            </a:r>
          </a:p>
          <a:p>
            <a:pPr algn="just"/>
            <a:endParaRPr lang="en-US" sz="2000" dirty="0" smtClean="0">
              <a:solidFill>
                <a:schemeClr val="tx2">
                  <a:lumMod val="40000"/>
                  <a:lumOff val="60000"/>
                </a:schemeClr>
              </a:solidFill>
              <a:latin typeface="Vani" panose="020B0502040204020203" pitchFamily="34" charset="0"/>
              <a:ea typeface="Calibri" panose="020F0502020204030204" pitchFamily="34" charset="0"/>
              <a:cs typeface="Vani" panose="020B0502040204020203" pitchFamily="34" charset="0"/>
            </a:endParaRPr>
          </a:p>
        </p:txBody>
      </p:sp>
      <p:sp>
        <p:nvSpPr>
          <p:cNvPr id="7" name="Rectangle 6"/>
          <p:cNvSpPr/>
          <p:nvPr/>
        </p:nvSpPr>
        <p:spPr>
          <a:xfrm>
            <a:off x="543679" y="6457890"/>
            <a:ext cx="3157980" cy="400110"/>
          </a:xfrm>
          <a:prstGeom prst="rect">
            <a:avLst/>
          </a:prstGeom>
        </p:spPr>
        <p:txBody>
          <a:bodyPr wrap="none">
            <a:spAutoFit/>
          </a:bodyPr>
          <a:lstStyle/>
          <a:p>
            <a:r>
              <a:rPr lang="en-US" b="1" dirty="0" smtClean="0">
                <a:hlinkClick r:id="rId3"/>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pic>
        <p:nvPicPr>
          <p:cNvPr id="8" name="Picture 7" descr="NPCS-1.gif"/>
          <p:cNvPicPr/>
          <p:nvPr/>
        </p:nvPicPr>
        <p:blipFill>
          <a:blip r:embed="rId4" cstate="print"/>
          <a:stretch>
            <a:fillRect/>
          </a:stretch>
        </p:blipFill>
        <p:spPr>
          <a:xfrm>
            <a:off x="10587136" y="6144450"/>
            <a:ext cx="1604864" cy="817950"/>
          </a:xfrm>
          <a:prstGeom prst="rect">
            <a:avLst/>
          </a:prstGeom>
        </p:spPr>
      </p:pic>
    </p:spTree>
    <p:extLst>
      <p:ext uri="{BB962C8B-B14F-4D97-AF65-F5344CB8AC3E}">
        <p14:creationId xmlns:p14="http://schemas.microsoft.com/office/powerpoint/2010/main" val="3511287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282" y="105349"/>
            <a:ext cx="4465005" cy="769441"/>
          </a:xfrm>
          <a:prstGeom prst="rect">
            <a:avLst/>
          </a:prstGeom>
        </p:spPr>
        <p:txBody>
          <a:bodyPr wrap="none">
            <a:spAutoFit/>
          </a:bodyPr>
          <a:lstStyle/>
          <a:p>
            <a:r>
              <a:rPr lang="en-US" sz="4400" b="1" dirty="0">
                <a:solidFill>
                  <a:schemeClr val="tx2">
                    <a:lumMod val="75000"/>
                  </a:schemeClr>
                </a:solidFill>
              </a:rPr>
              <a:t>Sectors We Cover</a:t>
            </a:r>
          </a:p>
        </p:txBody>
      </p:sp>
      <p:sp>
        <p:nvSpPr>
          <p:cNvPr id="3" name="Rectangle 2"/>
          <p:cNvSpPr/>
          <p:nvPr/>
        </p:nvSpPr>
        <p:spPr>
          <a:xfrm>
            <a:off x="332096" y="1044518"/>
            <a:ext cx="10872716" cy="4308872"/>
          </a:xfrm>
          <a:prstGeom prst="rect">
            <a:avLst/>
          </a:prstGeom>
        </p:spPr>
        <p:txBody>
          <a:bodyPr wrap="square">
            <a:spAutoFit/>
          </a:bodyPr>
          <a:lstStyle/>
          <a:p>
            <a:pPr marL="91440" indent="-571500">
              <a:buFont typeface="Courier New" panose="02070309020205020404" pitchFamily="49" charset="0"/>
              <a:buChar char="o"/>
            </a:pPr>
            <a:r>
              <a:rPr lang="en-US" sz="3200" dirty="0" err="1">
                <a:latin typeface="Vijaya" panose="020B0604020202020204" pitchFamily="34" charset="0"/>
                <a:cs typeface="Vijaya" panose="020B0604020202020204" pitchFamily="34" charset="0"/>
              </a:rPr>
              <a:t>Ayurvedic</a:t>
            </a:r>
            <a:r>
              <a:rPr lang="en-US" sz="3200" dirty="0">
                <a:latin typeface="Vijaya" panose="020B0604020202020204" pitchFamily="34" charset="0"/>
                <a:cs typeface="Vijaya" panose="020B0604020202020204" pitchFamily="34" charset="0"/>
              </a:rPr>
              <a:t> And Herbal Medicines, Herbal Cosmetics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Alcoholic And Non Alcoholic Beverages, Drinks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Adhesives, Industrial Adhesive, Sealants, Glues, Gum &amp; Resin </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Activated Carbon &amp; Activated Charcoal</a:t>
            </a:r>
          </a:p>
          <a:p>
            <a:pPr marL="91440" indent="-571500">
              <a:buFont typeface="Courier New" panose="02070309020205020404" pitchFamily="49" charset="0"/>
              <a:buChar char="o"/>
            </a:pPr>
            <a:r>
              <a:rPr lang="en-US" sz="3200" dirty="0" err="1">
                <a:latin typeface="Vijaya" panose="020B0604020202020204" pitchFamily="34" charset="0"/>
                <a:cs typeface="Vijaya" panose="020B0604020202020204" pitchFamily="34" charset="0"/>
              </a:rPr>
              <a:t>Aluminium</a:t>
            </a:r>
            <a:r>
              <a:rPr lang="en-US" sz="3200" dirty="0">
                <a:latin typeface="Vijaya" panose="020B0604020202020204" pitchFamily="34" charset="0"/>
                <a:cs typeface="Vijaya" panose="020B0604020202020204" pitchFamily="34" charset="0"/>
              </a:rPr>
              <a:t> And </a:t>
            </a:r>
            <a:r>
              <a:rPr lang="en-US" sz="3200" dirty="0" err="1">
                <a:latin typeface="Vijaya" panose="020B0604020202020204" pitchFamily="34" charset="0"/>
                <a:cs typeface="Vijaya" panose="020B0604020202020204" pitchFamily="34" charset="0"/>
              </a:rPr>
              <a:t>Aluminium</a:t>
            </a:r>
            <a:r>
              <a:rPr lang="en-US" sz="3200" dirty="0">
                <a:latin typeface="Vijaya" panose="020B0604020202020204" pitchFamily="34" charset="0"/>
                <a:cs typeface="Vijaya" panose="020B0604020202020204" pitchFamily="34" charset="0"/>
              </a:rPr>
              <a:t> Extrusion Profiles &amp; Sections,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Bio-fertilizers  And Biotechnology</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Breakfast Snacks And Cereal Food</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Bicycle </a:t>
            </a:r>
            <a:r>
              <a:rPr lang="en-US" sz="3200" dirty="0" err="1">
                <a:latin typeface="Vijaya" panose="020B0604020202020204" pitchFamily="34" charset="0"/>
                <a:cs typeface="Vijaya" panose="020B0604020202020204" pitchFamily="34" charset="0"/>
              </a:rPr>
              <a:t>Tyres</a:t>
            </a:r>
            <a:r>
              <a:rPr lang="en-US" sz="3200" dirty="0">
                <a:latin typeface="Vijaya" panose="020B0604020202020204" pitchFamily="34" charset="0"/>
                <a:cs typeface="Vijaya" panose="020B0604020202020204" pitchFamily="34" charset="0"/>
              </a:rPr>
              <a:t> &amp; Tubes, Bicycle Parts, Bicycle Assembling</a:t>
            </a:r>
          </a:p>
          <a:p>
            <a:endParaRPr lang="en-US" dirty="0"/>
          </a:p>
        </p:txBody>
      </p:sp>
      <p:pic>
        <p:nvPicPr>
          <p:cNvPr id="4" name="Picture 3" descr="NPCS-1.gif"/>
          <p:cNvPicPr/>
          <p:nvPr/>
        </p:nvPicPr>
        <p:blipFill>
          <a:blip r:embed="rId2" cstate="print"/>
          <a:stretch>
            <a:fillRect/>
          </a:stretch>
        </p:blipFill>
        <p:spPr>
          <a:xfrm>
            <a:off x="10587136" y="6239984"/>
            <a:ext cx="1604864" cy="713550"/>
          </a:xfrm>
          <a:prstGeom prst="rect">
            <a:avLst/>
          </a:prstGeom>
        </p:spPr>
      </p:pic>
      <p:sp>
        <p:nvSpPr>
          <p:cNvPr id="5" name="Rectangle 4"/>
          <p:cNvSpPr/>
          <p:nvPr/>
        </p:nvSpPr>
        <p:spPr>
          <a:xfrm>
            <a:off x="588961" y="6396704"/>
            <a:ext cx="3735061" cy="400110"/>
          </a:xfrm>
          <a:prstGeom prst="rect">
            <a:avLst/>
          </a:prstGeom>
        </p:spPr>
        <p:txBody>
          <a:bodyPr wrap="none">
            <a:spAutoFit/>
          </a:bodyPr>
          <a:lstStyle/>
          <a:p>
            <a:r>
              <a:rPr lang="en-US" b="1" dirty="0" smtClean="0">
                <a:hlinkClick r:id="rId3"/>
              </a:rPr>
              <a:t>www.entrepreneurindia.co</a:t>
            </a:r>
            <a:r>
              <a:rPr lang="en-US" b="1" dirty="0"/>
              <a:t> </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3482960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828" y="118996"/>
            <a:ext cx="5387116" cy="769441"/>
          </a:xfrm>
          <a:prstGeom prst="rect">
            <a:avLst/>
          </a:prstGeom>
        </p:spPr>
        <p:txBody>
          <a:bodyPr wrap="none">
            <a:spAutoFit/>
          </a:bodyPr>
          <a:lstStyle/>
          <a:p>
            <a:r>
              <a:rPr lang="en-US" sz="4400" dirty="0">
                <a:solidFill>
                  <a:schemeClr val="tx2">
                    <a:lumMod val="75000"/>
                  </a:schemeClr>
                </a:solidFill>
              </a:rPr>
              <a:t>Sectors We Cover  </a:t>
            </a:r>
            <a:r>
              <a:rPr lang="en-US" sz="2400" i="1" dirty="0" err="1">
                <a:ln w="1905"/>
                <a:solidFill>
                  <a:schemeClr val="tx2">
                    <a:lumMod val="75000"/>
                  </a:schemeClr>
                </a:solidFill>
                <a:effectLst>
                  <a:innerShdw blurRad="69850" dist="43180" dir="5400000">
                    <a:srgbClr val="000000">
                      <a:alpha val="65000"/>
                    </a:srgbClr>
                  </a:innerShdw>
                </a:effectLst>
              </a:rPr>
              <a:t>Cont</a:t>
            </a:r>
            <a:r>
              <a:rPr lang="en-US" sz="2400" i="1" dirty="0">
                <a:ln w="1905"/>
                <a:solidFill>
                  <a:schemeClr val="tx2">
                    <a:lumMod val="75000"/>
                  </a:schemeClr>
                </a:solidFill>
                <a:effectLst>
                  <a:innerShdw blurRad="69850" dist="43180" dir="5400000">
                    <a:srgbClr val="000000">
                      <a:alpha val="65000"/>
                    </a:srgbClr>
                  </a:innerShdw>
                </a:effectLst>
              </a:rPr>
              <a:t>…</a:t>
            </a:r>
            <a:endParaRPr lang="en-US" sz="4400" dirty="0">
              <a:solidFill>
                <a:schemeClr val="tx2">
                  <a:lumMod val="75000"/>
                </a:schemeClr>
              </a:solidFill>
            </a:endParaRPr>
          </a:p>
        </p:txBody>
      </p:sp>
      <p:sp>
        <p:nvSpPr>
          <p:cNvPr id="3" name="Rectangle 2"/>
          <p:cNvSpPr/>
          <p:nvPr/>
        </p:nvSpPr>
        <p:spPr>
          <a:xfrm>
            <a:off x="277505" y="1136009"/>
            <a:ext cx="11172966" cy="4524315"/>
          </a:xfrm>
          <a:prstGeom prst="rect">
            <a:avLst/>
          </a:prstGeom>
        </p:spPr>
        <p:txBody>
          <a:bodyPr wrap="square">
            <a:spAutoFit/>
          </a:bodyPr>
          <a:lstStyle/>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Bamboo And Cane Based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Building Materials And Construction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Biodegradable &amp; </a:t>
            </a:r>
            <a:r>
              <a:rPr lang="en-US" sz="3200" dirty="0" err="1">
                <a:latin typeface="Vijaya" panose="020B0604020202020204" pitchFamily="34" charset="0"/>
                <a:cs typeface="Vijaya" panose="020B0604020202020204" pitchFamily="34" charset="0"/>
              </a:rPr>
              <a:t>Bioplastic</a:t>
            </a:r>
            <a:r>
              <a:rPr lang="en-US" sz="3200" dirty="0">
                <a:latin typeface="Vijaya" panose="020B0604020202020204" pitchFamily="34" charset="0"/>
                <a:cs typeface="Vijaya" panose="020B0604020202020204" pitchFamily="34" charset="0"/>
              </a:rPr>
              <a:t> Based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Chemicals (Organic And Inorganic)</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Confectionery, Bakery/Baking And Other Food</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Cereal Processing</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Coconut And Coconut Based Products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Cold Storage For Fruits &amp; Vegetables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Coal &amp; Coal </a:t>
            </a:r>
            <a:r>
              <a:rPr lang="en-US" sz="3200" dirty="0" smtClean="0">
                <a:latin typeface="Vijaya" panose="020B0604020202020204" pitchFamily="34" charset="0"/>
                <a:cs typeface="Vijaya" panose="020B0604020202020204" pitchFamily="34" charset="0"/>
              </a:rPr>
              <a:t>Byproduct</a:t>
            </a:r>
            <a:endParaRPr lang="en-US" sz="3200" dirty="0">
              <a:latin typeface="Vijaya" panose="020B0604020202020204" pitchFamily="34" charset="0"/>
              <a:cs typeface="Vijaya" panose="020B0604020202020204" pitchFamily="34" charset="0"/>
            </a:endParaRPr>
          </a:p>
        </p:txBody>
      </p:sp>
      <p:sp>
        <p:nvSpPr>
          <p:cNvPr id="4" name="Rectangle 3"/>
          <p:cNvSpPr/>
          <p:nvPr/>
        </p:nvSpPr>
        <p:spPr>
          <a:xfrm>
            <a:off x="490541" y="6286043"/>
            <a:ext cx="3735061" cy="400110"/>
          </a:xfrm>
          <a:prstGeom prst="rect">
            <a:avLst/>
          </a:prstGeom>
        </p:spPr>
        <p:txBody>
          <a:bodyPr wrap="none">
            <a:spAutoFit/>
          </a:bodyPr>
          <a:lstStyle/>
          <a:p>
            <a:r>
              <a:rPr lang="en-US" b="1" dirty="0" smtClean="0">
                <a:hlinkClick r:id="rId2"/>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pic>
        <p:nvPicPr>
          <p:cNvPr id="5" name="Picture 4" descr="NPCS-1.gif"/>
          <p:cNvPicPr/>
          <p:nvPr/>
        </p:nvPicPr>
        <p:blipFill>
          <a:blip r:embed="rId3" cstate="print"/>
          <a:stretch>
            <a:fillRect/>
          </a:stretch>
        </p:blipFill>
        <p:spPr>
          <a:xfrm>
            <a:off x="10587136" y="6239984"/>
            <a:ext cx="1604864" cy="713550"/>
          </a:xfrm>
          <a:prstGeom prst="rect">
            <a:avLst/>
          </a:prstGeom>
        </p:spPr>
      </p:pic>
    </p:spTree>
    <p:extLst>
      <p:ext uri="{BB962C8B-B14F-4D97-AF65-F5344CB8AC3E}">
        <p14:creationId xmlns:p14="http://schemas.microsoft.com/office/powerpoint/2010/main" val="2482151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990" y="255474"/>
            <a:ext cx="5390322" cy="769441"/>
          </a:xfrm>
          <a:prstGeom prst="rect">
            <a:avLst/>
          </a:prstGeom>
        </p:spPr>
        <p:txBody>
          <a:bodyPr wrap="none">
            <a:spAutoFit/>
          </a:bodyPr>
          <a:lstStyle/>
          <a:p>
            <a:r>
              <a:rPr lang="en-US" sz="4400" dirty="0">
                <a:solidFill>
                  <a:schemeClr val="tx2">
                    <a:lumMod val="75000"/>
                  </a:schemeClr>
                </a:solidFill>
              </a:rPr>
              <a:t>Sectors We Cover </a:t>
            </a:r>
            <a:r>
              <a:rPr lang="en-US" sz="2800" i="1" dirty="0" err="1">
                <a:ln w="1905"/>
                <a:solidFill>
                  <a:schemeClr val="tx2">
                    <a:lumMod val="75000"/>
                  </a:schemeClr>
                </a:solidFill>
                <a:effectLst>
                  <a:innerShdw blurRad="69850" dist="43180" dir="5400000">
                    <a:srgbClr val="000000">
                      <a:alpha val="65000"/>
                    </a:srgbClr>
                  </a:innerShdw>
                </a:effectLst>
              </a:rPr>
              <a:t>Cont</a:t>
            </a:r>
            <a:r>
              <a:rPr lang="en-US" sz="2800" i="1" dirty="0">
                <a:ln w="1905"/>
                <a:solidFill>
                  <a:schemeClr val="tx2">
                    <a:lumMod val="75000"/>
                  </a:schemeClr>
                </a:solidFill>
                <a:effectLst>
                  <a:innerShdw blurRad="69850" dist="43180" dir="5400000">
                    <a:srgbClr val="000000">
                      <a:alpha val="65000"/>
                    </a:srgbClr>
                  </a:innerShdw>
                </a:effectLst>
              </a:rPr>
              <a:t>…</a:t>
            </a:r>
            <a:endParaRPr lang="en-US" sz="4800" dirty="0">
              <a:solidFill>
                <a:schemeClr val="tx2">
                  <a:lumMod val="75000"/>
                </a:schemeClr>
              </a:solidFill>
            </a:endParaRPr>
          </a:p>
        </p:txBody>
      </p:sp>
      <p:sp>
        <p:nvSpPr>
          <p:cNvPr id="3" name="Rectangle 2"/>
          <p:cNvSpPr/>
          <p:nvPr/>
        </p:nvSpPr>
        <p:spPr>
          <a:xfrm>
            <a:off x="536812" y="1315451"/>
            <a:ext cx="11132024" cy="4524315"/>
          </a:xfrm>
          <a:prstGeom prst="rect">
            <a:avLst/>
          </a:prstGeom>
        </p:spPr>
        <p:txBody>
          <a:bodyPr wrap="square">
            <a:spAutoFit/>
          </a:bodyPr>
          <a:lstStyle/>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Copper &amp; Copper Based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Dairy/Milk Processing</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Disinfectants, Pesticides, Insecticides, Mosquito Repellents,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Electrical, Electronic And Computer based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Essential Oils, Oils &amp; Fats And Allied</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Engineering Goods</a:t>
            </a:r>
          </a:p>
          <a:p>
            <a:pPr marL="91440" indent="-571500">
              <a:buFont typeface="Courier New" panose="02070309020205020404" pitchFamily="49" charset="0"/>
              <a:buChar char="o"/>
            </a:pPr>
            <a:r>
              <a:rPr lang="en-US" sz="3200" dirty="0" err="1">
                <a:latin typeface="Vijaya" panose="020B0604020202020204" pitchFamily="34" charset="0"/>
                <a:cs typeface="Vijaya" panose="020B0604020202020204" pitchFamily="34" charset="0"/>
              </a:rPr>
              <a:t>Fibre</a:t>
            </a:r>
            <a:r>
              <a:rPr lang="en-US" sz="3200" dirty="0">
                <a:latin typeface="Vijaya" panose="020B0604020202020204" pitchFamily="34" charset="0"/>
                <a:cs typeface="Vijaya" panose="020B0604020202020204" pitchFamily="34" charset="0"/>
              </a:rPr>
              <a:t> Glass &amp; Float Glass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Fast Moving Consumer Goods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Food, Bakery, Agro </a:t>
            </a:r>
            <a:r>
              <a:rPr lang="en-US" sz="3200" dirty="0" smtClean="0">
                <a:latin typeface="Vijaya" panose="020B0604020202020204" pitchFamily="34" charset="0"/>
                <a:cs typeface="Vijaya" panose="020B0604020202020204" pitchFamily="34" charset="0"/>
              </a:rPr>
              <a:t>Processing</a:t>
            </a:r>
            <a:endParaRPr lang="en-US" sz="3200" dirty="0">
              <a:latin typeface="Vijaya" panose="020B0604020202020204" pitchFamily="34" charset="0"/>
              <a:cs typeface="Vijaya" panose="020B0604020202020204" pitchFamily="34" charset="0"/>
            </a:endParaRPr>
          </a:p>
        </p:txBody>
      </p:sp>
      <p:sp>
        <p:nvSpPr>
          <p:cNvPr id="4" name="Rectangle 3"/>
          <p:cNvSpPr/>
          <p:nvPr/>
        </p:nvSpPr>
        <p:spPr>
          <a:xfrm>
            <a:off x="536812" y="6457890"/>
            <a:ext cx="3792770" cy="400110"/>
          </a:xfrm>
          <a:prstGeom prst="rect">
            <a:avLst/>
          </a:prstGeom>
        </p:spPr>
        <p:txBody>
          <a:bodyPr wrap="none">
            <a:spAutoFit/>
          </a:bodyPr>
          <a:lstStyle/>
          <a:p>
            <a:r>
              <a:rPr lang="en-US" b="1" dirty="0" smtClean="0">
                <a:hlinkClick r:id="rId2"/>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pic>
        <p:nvPicPr>
          <p:cNvPr id="5" name="Picture 4" descr="NPCS-1.gif"/>
          <p:cNvPicPr/>
          <p:nvPr/>
        </p:nvPicPr>
        <p:blipFill>
          <a:blip r:embed="rId3" cstate="print"/>
          <a:stretch>
            <a:fillRect/>
          </a:stretch>
        </p:blipFill>
        <p:spPr>
          <a:xfrm>
            <a:off x="10587136" y="6239984"/>
            <a:ext cx="1604864" cy="713550"/>
          </a:xfrm>
          <a:prstGeom prst="rect">
            <a:avLst/>
          </a:prstGeom>
        </p:spPr>
      </p:pic>
    </p:spTree>
    <p:extLst>
      <p:ext uri="{BB962C8B-B14F-4D97-AF65-F5344CB8AC3E}">
        <p14:creationId xmlns:p14="http://schemas.microsoft.com/office/powerpoint/2010/main" val="209546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391" y="1383690"/>
            <a:ext cx="10640704" cy="4524315"/>
          </a:xfrm>
          <a:prstGeom prst="rect">
            <a:avLst/>
          </a:prstGeom>
        </p:spPr>
        <p:txBody>
          <a:bodyPr wrap="square">
            <a:spAutoFit/>
          </a:bodyPr>
          <a:lstStyle/>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Fruits &amp; Vegetables Processing</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Ferro Alloys Based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Fertilizers &amp; </a:t>
            </a:r>
            <a:r>
              <a:rPr lang="en-US" sz="3200" dirty="0" err="1">
                <a:latin typeface="Vijaya" panose="020B0604020202020204" pitchFamily="34" charset="0"/>
                <a:cs typeface="Vijaya" panose="020B0604020202020204" pitchFamily="34" charset="0"/>
              </a:rPr>
              <a:t>Biofertilizers</a:t>
            </a:r>
            <a:endParaRPr lang="en-US" sz="3200" dirty="0">
              <a:latin typeface="Vijaya" panose="020B0604020202020204" pitchFamily="34" charset="0"/>
              <a:cs typeface="Vijaya" panose="020B0604020202020204" pitchFamily="34" charset="0"/>
            </a:endParaRP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Ginger &amp; Ginger Based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Herbs And Medicinal Cultivation And </a:t>
            </a:r>
            <a:r>
              <a:rPr lang="en-US" sz="3200" dirty="0" err="1">
                <a:latin typeface="Vijaya" panose="020B0604020202020204" pitchFamily="34" charset="0"/>
                <a:cs typeface="Vijaya" panose="020B0604020202020204" pitchFamily="34" charset="0"/>
              </a:rPr>
              <a:t>Jatropha</a:t>
            </a:r>
            <a:r>
              <a:rPr lang="en-US" sz="3200" dirty="0">
                <a:latin typeface="Vijaya" panose="020B0604020202020204" pitchFamily="34" charset="0"/>
                <a:cs typeface="Vijaya" panose="020B0604020202020204" pitchFamily="34" charset="0"/>
              </a:rPr>
              <a:t> (Biofuel)</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Hotel &amp; Hospitability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Hospital Based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Herbal Based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Inks, Stationery And Export </a:t>
            </a:r>
            <a:r>
              <a:rPr lang="en-US" sz="3200" dirty="0" smtClean="0">
                <a:latin typeface="Vijaya" panose="020B0604020202020204" pitchFamily="34" charset="0"/>
                <a:cs typeface="Vijaya" panose="020B0604020202020204" pitchFamily="34" charset="0"/>
              </a:rPr>
              <a:t>Industries</a:t>
            </a:r>
            <a:endParaRPr lang="en-US" dirty="0"/>
          </a:p>
        </p:txBody>
      </p:sp>
      <p:sp>
        <p:nvSpPr>
          <p:cNvPr id="3" name="Rectangle 2"/>
          <p:cNvSpPr/>
          <p:nvPr/>
        </p:nvSpPr>
        <p:spPr>
          <a:xfrm>
            <a:off x="359391" y="364656"/>
            <a:ext cx="5917517" cy="830997"/>
          </a:xfrm>
          <a:prstGeom prst="rect">
            <a:avLst/>
          </a:prstGeom>
        </p:spPr>
        <p:txBody>
          <a:bodyPr wrap="none">
            <a:spAutoFit/>
          </a:bodyPr>
          <a:lstStyle/>
          <a:p>
            <a:r>
              <a:rPr lang="en-US" sz="4800" dirty="0">
                <a:solidFill>
                  <a:schemeClr val="tx2">
                    <a:lumMod val="75000"/>
                  </a:schemeClr>
                </a:solidFill>
              </a:rPr>
              <a:t>Sectors We Cover </a:t>
            </a:r>
            <a:r>
              <a:rPr lang="en-US" sz="3200" i="1" dirty="0" err="1">
                <a:ln w="1905"/>
                <a:solidFill>
                  <a:schemeClr val="tx2">
                    <a:lumMod val="75000"/>
                  </a:schemeClr>
                </a:solidFill>
                <a:effectLst>
                  <a:innerShdw blurRad="69850" dist="43180" dir="5400000">
                    <a:srgbClr val="000000">
                      <a:alpha val="65000"/>
                    </a:srgbClr>
                  </a:innerShdw>
                </a:effectLst>
              </a:rPr>
              <a:t>Cont</a:t>
            </a:r>
            <a:r>
              <a:rPr lang="en-US" sz="3200" i="1" dirty="0">
                <a:ln w="1905"/>
                <a:solidFill>
                  <a:schemeClr val="tx2">
                    <a:lumMod val="75000"/>
                  </a:schemeClr>
                </a:solidFill>
                <a:effectLst>
                  <a:innerShdw blurRad="69850" dist="43180" dir="5400000">
                    <a:srgbClr val="000000">
                      <a:alpha val="65000"/>
                    </a:srgbClr>
                  </a:innerShdw>
                </a:effectLst>
              </a:rPr>
              <a:t>…</a:t>
            </a:r>
            <a:endParaRPr lang="en-US" sz="5400" dirty="0">
              <a:solidFill>
                <a:schemeClr val="tx2">
                  <a:lumMod val="75000"/>
                </a:schemeClr>
              </a:solidFill>
            </a:endParaRPr>
          </a:p>
        </p:txBody>
      </p:sp>
      <p:pic>
        <p:nvPicPr>
          <p:cNvPr id="4" name="Picture 3" descr="NPCS-1.gif"/>
          <p:cNvPicPr/>
          <p:nvPr/>
        </p:nvPicPr>
        <p:blipFill>
          <a:blip r:embed="rId2" cstate="print"/>
          <a:stretch>
            <a:fillRect/>
          </a:stretch>
        </p:blipFill>
        <p:spPr>
          <a:xfrm>
            <a:off x="10587136" y="6239984"/>
            <a:ext cx="1604864" cy="713550"/>
          </a:xfrm>
          <a:prstGeom prst="rect">
            <a:avLst/>
          </a:prstGeom>
        </p:spPr>
      </p:pic>
      <p:sp>
        <p:nvSpPr>
          <p:cNvPr id="5" name="Rectangle 4"/>
          <p:cNvSpPr/>
          <p:nvPr/>
        </p:nvSpPr>
        <p:spPr>
          <a:xfrm>
            <a:off x="359391" y="6396704"/>
            <a:ext cx="3850478" cy="400110"/>
          </a:xfrm>
          <a:prstGeom prst="rect">
            <a:avLst/>
          </a:prstGeom>
        </p:spPr>
        <p:txBody>
          <a:bodyPr wrap="none">
            <a:spAutoFit/>
          </a:bodyPr>
          <a:lstStyle/>
          <a:p>
            <a:r>
              <a:rPr lang="en-US" b="1" dirty="0" smtClean="0">
                <a:hlinkClick r:id="rId3"/>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3961514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173" y="1288156"/>
            <a:ext cx="10586113" cy="4524315"/>
          </a:xfrm>
          <a:prstGeom prst="rect">
            <a:avLst/>
          </a:prstGeom>
        </p:spPr>
        <p:txBody>
          <a:bodyPr wrap="square">
            <a:spAutoFit/>
          </a:bodyPr>
          <a:lstStyle/>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 Infrastructure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Jute &amp; Jute Based Products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Leather And Leather Based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Leisure &amp; Entertainment Based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Livestock Farming Of Birds &amp; Animals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Minerals And Minerals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Maize Processing(Wet Milling) &amp; Maize Based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Medical Plastics, Disposables Plastic Syringe, Blood Bags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Organic Farming, </a:t>
            </a:r>
            <a:r>
              <a:rPr lang="en-US" sz="3200" dirty="0" err="1">
                <a:latin typeface="Vijaya" panose="020B0604020202020204" pitchFamily="34" charset="0"/>
                <a:cs typeface="Vijaya" panose="020B0604020202020204" pitchFamily="34" charset="0"/>
              </a:rPr>
              <a:t>Neem</a:t>
            </a:r>
            <a:r>
              <a:rPr lang="en-US" sz="3200" dirty="0">
                <a:latin typeface="Vijaya" panose="020B0604020202020204" pitchFamily="34" charset="0"/>
                <a:cs typeface="Vijaya" panose="020B0604020202020204" pitchFamily="34" charset="0"/>
              </a:rPr>
              <a:t> Products Etc</a:t>
            </a:r>
            <a:r>
              <a:rPr lang="en-US" sz="3200" dirty="0" smtClean="0">
                <a:latin typeface="Vijaya" panose="020B0604020202020204" pitchFamily="34" charset="0"/>
                <a:cs typeface="Vijaya" panose="020B0604020202020204" pitchFamily="34" charset="0"/>
              </a:rPr>
              <a:t>.</a:t>
            </a:r>
            <a:endParaRPr lang="en-US" sz="3200" dirty="0">
              <a:latin typeface="Vijaya" panose="020B0604020202020204" pitchFamily="34" charset="0"/>
              <a:cs typeface="Vijaya" panose="020B0604020202020204" pitchFamily="34" charset="0"/>
            </a:endParaRPr>
          </a:p>
        </p:txBody>
      </p:sp>
      <p:sp>
        <p:nvSpPr>
          <p:cNvPr id="3" name="Rectangle 2"/>
          <p:cNvSpPr/>
          <p:nvPr/>
        </p:nvSpPr>
        <p:spPr>
          <a:xfrm>
            <a:off x="429173" y="146293"/>
            <a:ext cx="5917517" cy="830997"/>
          </a:xfrm>
          <a:prstGeom prst="rect">
            <a:avLst/>
          </a:prstGeom>
        </p:spPr>
        <p:txBody>
          <a:bodyPr wrap="none">
            <a:spAutoFit/>
          </a:bodyPr>
          <a:lstStyle/>
          <a:p>
            <a:r>
              <a:rPr lang="en-US" sz="4800" dirty="0">
                <a:solidFill>
                  <a:schemeClr val="tx2">
                    <a:lumMod val="75000"/>
                  </a:schemeClr>
                </a:solidFill>
              </a:rPr>
              <a:t>Sectors We Cover </a:t>
            </a:r>
            <a:r>
              <a:rPr lang="en-US" sz="3200" i="1" dirty="0" err="1">
                <a:ln w="1905"/>
                <a:solidFill>
                  <a:schemeClr val="tx2">
                    <a:lumMod val="75000"/>
                  </a:schemeClr>
                </a:solidFill>
                <a:effectLst>
                  <a:innerShdw blurRad="69850" dist="43180" dir="5400000">
                    <a:srgbClr val="000000">
                      <a:alpha val="65000"/>
                    </a:srgbClr>
                  </a:innerShdw>
                </a:effectLst>
              </a:rPr>
              <a:t>Cont</a:t>
            </a:r>
            <a:r>
              <a:rPr lang="en-US" sz="3200" i="1" dirty="0">
                <a:ln w="1905"/>
                <a:solidFill>
                  <a:schemeClr val="tx2">
                    <a:lumMod val="75000"/>
                  </a:schemeClr>
                </a:solidFill>
                <a:effectLst>
                  <a:innerShdw blurRad="69850" dist="43180" dir="5400000">
                    <a:srgbClr val="000000">
                      <a:alpha val="65000"/>
                    </a:srgbClr>
                  </a:innerShdw>
                </a:effectLst>
              </a:rPr>
              <a:t>…</a:t>
            </a:r>
            <a:endParaRPr lang="en-US" sz="5400" dirty="0">
              <a:solidFill>
                <a:schemeClr val="tx2">
                  <a:lumMod val="75000"/>
                </a:schemeClr>
              </a:solidFill>
            </a:endParaRPr>
          </a:p>
        </p:txBody>
      </p:sp>
      <p:pic>
        <p:nvPicPr>
          <p:cNvPr id="4" name="Picture 3" descr="NPCS-1.gif"/>
          <p:cNvPicPr/>
          <p:nvPr/>
        </p:nvPicPr>
        <p:blipFill>
          <a:blip r:embed="rId2" cstate="print"/>
          <a:stretch>
            <a:fillRect/>
          </a:stretch>
        </p:blipFill>
        <p:spPr>
          <a:xfrm>
            <a:off x="10587136" y="6239984"/>
            <a:ext cx="1604864" cy="713550"/>
          </a:xfrm>
          <a:prstGeom prst="rect">
            <a:avLst/>
          </a:prstGeom>
        </p:spPr>
      </p:pic>
      <p:sp>
        <p:nvSpPr>
          <p:cNvPr id="5" name="Rectangle 4"/>
          <p:cNvSpPr/>
          <p:nvPr/>
        </p:nvSpPr>
        <p:spPr>
          <a:xfrm>
            <a:off x="746732" y="6396704"/>
            <a:ext cx="3238414" cy="400110"/>
          </a:xfrm>
          <a:prstGeom prst="rect">
            <a:avLst/>
          </a:prstGeom>
        </p:spPr>
        <p:txBody>
          <a:bodyPr wrap="square">
            <a:spAutoFit/>
          </a:bodyPr>
          <a:lstStyle/>
          <a:p>
            <a:r>
              <a:rPr lang="en-US" b="1" dirty="0" smtClean="0">
                <a:hlinkClick r:id="rId3"/>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757188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912" y="1024804"/>
            <a:ext cx="11677936" cy="5016758"/>
          </a:xfrm>
          <a:prstGeom prst="rect">
            <a:avLst/>
          </a:prstGeom>
        </p:spPr>
        <p:txBody>
          <a:bodyPr wrap="square">
            <a:spAutoFit/>
          </a:bodyPr>
          <a:lstStyle/>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 Paints, Pigments, Varnish &amp; Lacquer</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Paper And Paper Board, Paper Recycling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Printing Inks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Packaging Based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Perfumes, Cosmetics And </a:t>
            </a:r>
            <a:r>
              <a:rPr lang="en-US" sz="3200" dirty="0" err="1">
                <a:latin typeface="Vijaya" panose="020B0604020202020204" pitchFamily="34" charset="0"/>
                <a:cs typeface="Vijaya" panose="020B0604020202020204" pitchFamily="34" charset="0"/>
              </a:rPr>
              <a:t>Flavours</a:t>
            </a:r>
            <a:endParaRPr lang="en-US" sz="3200" dirty="0">
              <a:latin typeface="Vijaya" panose="020B0604020202020204" pitchFamily="34" charset="0"/>
              <a:cs typeface="Vijaya" panose="020B0604020202020204" pitchFamily="34" charset="0"/>
            </a:endParaRP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Power Generation Based Projects &amp; Renewable Energy Based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Pharmaceuticals And Drugs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Plantations, Farming And Cultivations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Plastic Film, Plastic Waste And Plastic Compounds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Plastic, PVC, PET, HDPE, LDPE Etc</a:t>
            </a:r>
            <a:r>
              <a:rPr lang="en-US" sz="3200" dirty="0" smtClean="0">
                <a:latin typeface="Vijaya" panose="020B0604020202020204" pitchFamily="34" charset="0"/>
                <a:cs typeface="Vijaya" panose="020B0604020202020204" pitchFamily="34" charset="0"/>
              </a:rPr>
              <a:t>.</a:t>
            </a:r>
            <a:endParaRPr lang="en-US" sz="3200" dirty="0">
              <a:latin typeface="Vijaya" panose="020B0604020202020204" pitchFamily="34" charset="0"/>
              <a:cs typeface="Vijaya" panose="020B0604020202020204" pitchFamily="34" charset="0"/>
            </a:endParaRPr>
          </a:p>
        </p:txBody>
      </p:sp>
      <p:sp>
        <p:nvSpPr>
          <p:cNvPr id="3" name="Rectangle 2"/>
          <p:cNvSpPr/>
          <p:nvPr/>
        </p:nvSpPr>
        <p:spPr>
          <a:xfrm>
            <a:off x="552004" y="105350"/>
            <a:ext cx="5390322" cy="769441"/>
          </a:xfrm>
          <a:prstGeom prst="rect">
            <a:avLst/>
          </a:prstGeom>
        </p:spPr>
        <p:txBody>
          <a:bodyPr wrap="none">
            <a:spAutoFit/>
          </a:bodyPr>
          <a:lstStyle/>
          <a:p>
            <a:r>
              <a:rPr lang="en-US" sz="4400" dirty="0">
                <a:solidFill>
                  <a:schemeClr val="tx2">
                    <a:lumMod val="75000"/>
                  </a:schemeClr>
                </a:solidFill>
              </a:rPr>
              <a:t>Sectors We Cover </a:t>
            </a:r>
            <a:r>
              <a:rPr lang="en-US" sz="2800" i="1" dirty="0" err="1">
                <a:ln w="1905"/>
                <a:solidFill>
                  <a:schemeClr val="tx2">
                    <a:lumMod val="75000"/>
                  </a:schemeClr>
                </a:solidFill>
                <a:effectLst>
                  <a:innerShdw blurRad="69850" dist="43180" dir="5400000">
                    <a:srgbClr val="000000">
                      <a:alpha val="65000"/>
                    </a:srgbClr>
                  </a:innerShdw>
                </a:effectLst>
              </a:rPr>
              <a:t>Cont</a:t>
            </a:r>
            <a:r>
              <a:rPr lang="en-US" sz="2800" i="1" dirty="0">
                <a:ln w="1905"/>
                <a:solidFill>
                  <a:schemeClr val="tx2">
                    <a:lumMod val="75000"/>
                  </a:schemeClr>
                </a:solidFill>
                <a:effectLst>
                  <a:innerShdw blurRad="69850" dist="43180" dir="5400000">
                    <a:srgbClr val="000000">
                      <a:alpha val="65000"/>
                    </a:srgbClr>
                  </a:innerShdw>
                </a:effectLst>
              </a:rPr>
              <a:t>…</a:t>
            </a:r>
            <a:endParaRPr lang="en-US" sz="4800" dirty="0">
              <a:solidFill>
                <a:schemeClr val="tx2">
                  <a:lumMod val="75000"/>
                </a:schemeClr>
              </a:solidFill>
            </a:endParaRPr>
          </a:p>
        </p:txBody>
      </p:sp>
      <p:pic>
        <p:nvPicPr>
          <p:cNvPr id="4" name="Picture 3" descr="NPCS-1.gif"/>
          <p:cNvPicPr/>
          <p:nvPr/>
        </p:nvPicPr>
        <p:blipFill>
          <a:blip r:embed="rId2" cstate="print"/>
          <a:stretch>
            <a:fillRect/>
          </a:stretch>
        </p:blipFill>
        <p:spPr>
          <a:xfrm>
            <a:off x="10587136" y="6239984"/>
            <a:ext cx="1604864" cy="713550"/>
          </a:xfrm>
          <a:prstGeom prst="rect">
            <a:avLst/>
          </a:prstGeom>
        </p:spPr>
      </p:pic>
      <p:sp>
        <p:nvSpPr>
          <p:cNvPr id="5" name="Rectangle 4"/>
          <p:cNvSpPr/>
          <p:nvPr/>
        </p:nvSpPr>
        <p:spPr>
          <a:xfrm>
            <a:off x="552004" y="6396704"/>
            <a:ext cx="3405847" cy="400110"/>
          </a:xfrm>
          <a:prstGeom prst="rect">
            <a:avLst/>
          </a:prstGeom>
        </p:spPr>
        <p:txBody>
          <a:bodyPr wrap="square">
            <a:spAutoFit/>
          </a:bodyPr>
          <a:lstStyle/>
          <a:p>
            <a:r>
              <a:rPr lang="en-US" b="1" dirty="0" smtClean="0">
                <a:hlinkClick r:id="rId3"/>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2244628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4107" y="1315450"/>
            <a:ext cx="9453350" cy="4524315"/>
          </a:xfrm>
          <a:prstGeom prst="rect">
            <a:avLst/>
          </a:prstGeom>
        </p:spPr>
        <p:txBody>
          <a:bodyPr wrap="square">
            <a:spAutoFit/>
          </a:bodyPr>
          <a:lstStyle/>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Potato And Potato Based Projects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Printing And Packaging</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Real Estate, Leisure And Hospitality</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Rubber And Rubber Products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Soaps And Detergents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Stationary Products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Spices And Snacks Food</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Steel &amp; Steel Products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Textile Auxiliary And </a:t>
            </a:r>
            <a:r>
              <a:rPr lang="en-US" sz="3200" dirty="0" smtClean="0">
                <a:latin typeface="Vijaya" panose="020B0604020202020204" pitchFamily="34" charset="0"/>
                <a:cs typeface="Vijaya" panose="020B0604020202020204" pitchFamily="34" charset="0"/>
              </a:rPr>
              <a:t>Chemicals</a:t>
            </a:r>
            <a:endParaRPr lang="en-US" sz="3200" dirty="0">
              <a:latin typeface="Vijaya" panose="020B0604020202020204" pitchFamily="34" charset="0"/>
              <a:cs typeface="Vijaya" panose="020B0604020202020204" pitchFamily="34" charset="0"/>
            </a:endParaRPr>
          </a:p>
        </p:txBody>
      </p:sp>
      <p:sp>
        <p:nvSpPr>
          <p:cNvPr id="3" name="Rectangle 2"/>
          <p:cNvSpPr/>
          <p:nvPr/>
        </p:nvSpPr>
        <p:spPr>
          <a:xfrm>
            <a:off x="265400" y="136478"/>
            <a:ext cx="5390322" cy="769441"/>
          </a:xfrm>
          <a:prstGeom prst="rect">
            <a:avLst/>
          </a:prstGeom>
        </p:spPr>
        <p:txBody>
          <a:bodyPr wrap="none">
            <a:spAutoFit/>
          </a:bodyPr>
          <a:lstStyle/>
          <a:p>
            <a:r>
              <a:rPr lang="en-US" sz="4400" dirty="0">
                <a:solidFill>
                  <a:schemeClr val="tx2">
                    <a:lumMod val="75000"/>
                  </a:schemeClr>
                </a:solidFill>
              </a:rPr>
              <a:t>Sectors We Cover </a:t>
            </a:r>
            <a:r>
              <a:rPr lang="en-US" sz="2800" i="1" dirty="0" err="1">
                <a:ln w="1905"/>
                <a:solidFill>
                  <a:schemeClr val="tx2">
                    <a:lumMod val="75000"/>
                  </a:schemeClr>
                </a:solidFill>
                <a:effectLst>
                  <a:innerShdw blurRad="69850" dist="43180" dir="5400000">
                    <a:srgbClr val="000000">
                      <a:alpha val="65000"/>
                    </a:srgbClr>
                  </a:innerShdw>
                </a:effectLst>
              </a:rPr>
              <a:t>Cont</a:t>
            </a:r>
            <a:r>
              <a:rPr lang="en-US" sz="2800" i="1" dirty="0">
                <a:ln w="1905"/>
                <a:solidFill>
                  <a:schemeClr val="tx2">
                    <a:lumMod val="75000"/>
                  </a:schemeClr>
                </a:solidFill>
                <a:effectLst>
                  <a:innerShdw blurRad="69850" dist="43180" dir="5400000">
                    <a:srgbClr val="000000">
                      <a:alpha val="65000"/>
                    </a:srgbClr>
                  </a:innerShdw>
                </a:effectLst>
              </a:rPr>
              <a:t>…</a:t>
            </a:r>
            <a:endParaRPr lang="en-US" sz="4800" dirty="0">
              <a:solidFill>
                <a:schemeClr val="tx2">
                  <a:lumMod val="75000"/>
                </a:schemeClr>
              </a:solidFill>
            </a:endParaRPr>
          </a:p>
        </p:txBody>
      </p:sp>
      <p:pic>
        <p:nvPicPr>
          <p:cNvPr id="4" name="Picture 3" descr="NPCS-1.gif"/>
          <p:cNvPicPr/>
          <p:nvPr/>
        </p:nvPicPr>
        <p:blipFill>
          <a:blip r:embed="rId2" cstate="print"/>
          <a:stretch>
            <a:fillRect/>
          </a:stretch>
        </p:blipFill>
        <p:spPr>
          <a:xfrm>
            <a:off x="10587136" y="6239984"/>
            <a:ext cx="1604864" cy="713550"/>
          </a:xfrm>
          <a:prstGeom prst="rect">
            <a:avLst/>
          </a:prstGeom>
        </p:spPr>
      </p:pic>
      <p:sp>
        <p:nvSpPr>
          <p:cNvPr id="5" name="Rectangle 4"/>
          <p:cNvSpPr/>
          <p:nvPr/>
        </p:nvSpPr>
        <p:spPr>
          <a:xfrm>
            <a:off x="564107" y="6457890"/>
            <a:ext cx="3850478" cy="400110"/>
          </a:xfrm>
          <a:prstGeom prst="rect">
            <a:avLst/>
          </a:prstGeom>
        </p:spPr>
        <p:txBody>
          <a:bodyPr wrap="none">
            <a:spAutoFit/>
          </a:bodyPr>
          <a:lstStyle/>
          <a:p>
            <a:r>
              <a:rPr lang="en-US" b="1" dirty="0" smtClean="0">
                <a:hlinkClick r:id="rId3"/>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4284202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2220" y="1730949"/>
            <a:ext cx="11132025" cy="3323987"/>
          </a:xfrm>
          <a:prstGeom prst="rect">
            <a:avLst/>
          </a:prstGeom>
        </p:spPr>
        <p:txBody>
          <a:bodyPr wrap="square">
            <a:spAutoFit/>
          </a:bodyPr>
          <a:lstStyle/>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Township &amp; Residential Complex</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Textiles And Readymade Garments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Waste Management &amp; Recycling</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Wood &amp; Wood Products</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Water Industry(Packaged Drinking Water &amp; Mineral Water)</a:t>
            </a:r>
          </a:p>
          <a:p>
            <a:pPr marL="91440" indent="-571500">
              <a:buFont typeface="Courier New" panose="02070309020205020404" pitchFamily="49" charset="0"/>
              <a:buChar char="o"/>
            </a:pPr>
            <a:r>
              <a:rPr lang="en-US" sz="3200" dirty="0">
                <a:latin typeface="Vijaya" panose="020B0604020202020204" pitchFamily="34" charset="0"/>
                <a:cs typeface="Vijaya" panose="020B0604020202020204" pitchFamily="34" charset="0"/>
              </a:rPr>
              <a:t>Wire &amp; Cable</a:t>
            </a:r>
          </a:p>
          <a:p>
            <a:endParaRPr lang="en-US" dirty="0"/>
          </a:p>
        </p:txBody>
      </p:sp>
      <p:sp>
        <p:nvSpPr>
          <p:cNvPr id="3" name="Rectangle 2"/>
          <p:cNvSpPr/>
          <p:nvPr/>
        </p:nvSpPr>
        <p:spPr>
          <a:xfrm>
            <a:off x="319993" y="241827"/>
            <a:ext cx="6637715" cy="923330"/>
          </a:xfrm>
          <a:prstGeom prst="rect">
            <a:avLst/>
          </a:prstGeom>
        </p:spPr>
        <p:txBody>
          <a:bodyPr wrap="none">
            <a:spAutoFit/>
          </a:bodyPr>
          <a:lstStyle/>
          <a:p>
            <a:r>
              <a:rPr lang="en-US" sz="5400" dirty="0">
                <a:solidFill>
                  <a:schemeClr val="tx2">
                    <a:lumMod val="75000"/>
                  </a:schemeClr>
                </a:solidFill>
              </a:rPr>
              <a:t>Sectors We Cover </a:t>
            </a:r>
            <a:r>
              <a:rPr lang="en-US" sz="3600" i="1" dirty="0" err="1">
                <a:ln w="1905"/>
                <a:solidFill>
                  <a:schemeClr val="tx2">
                    <a:lumMod val="75000"/>
                  </a:schemeClr>
                </a:solidFill>
                <a:effectLst>
                  <a:innerShdw blurRad="69850" dist="43180" dir="5400000">
                    <a:srgbClr val="000000">
                      <a:alpha val="65000"/>
                    </a:srgbClr>
                  </a:innerShdw>
                </a:effectLst>
              </a:rPr>
              <a:t>Cont</a:t>
            </a:r>
            <a:r>
              <a:rPr lang="en-US" sz="3600" i="1" dirty="0">
                <a:ln w="1905"/>
                <a:solidFill>
                  <a:schemeClr val="tx2">
                    <a:lumMod val="75000"/>
                  </a:schemeClr>
                </a:solidFill>
                <a:effectLst>
                  <a:innerShdw blurRad="69850" dist="43180" dir="5400000">
                    <a:srgbClr val="000000">
                      <a:alpha val="65000"/>
                    </a:srgbClr>
                  </a:innerShdw>
                </a:effectLst>
              </a:rPr>
              <a:t>…</a:t>
            </a:r>
            <a:endParaRPr lang="en-US" sz="6000" dirty="0">
              <a:solidFill>
                <a:schemeClr val="tx2">
                  <a:lumMod val="75000"/>
                </a:schemeClr>
              </a:solidFill>
            </a:endParaRPr>
          </a:p>
        </p:txBody>
      </p:sp>
      <p:pic>
        <p:nvPicPr>
          <p:cNvPr id="4" name="Picture 3" descr="NPCS-1.gif"/>
          <p:cNvPicPr/>
          <p:nvPr/>
        </p:nvPicPr>
        <p:blipFill>
          <a:blip r:embed="rId2" cstate="print"/>
          <a:stretch>
            <a:fillRect/>
          </a:stretch>
        </p:blipFill>
        <p:spPr>
          <a:xfrm>
            <a:off x="10587136" y="6239984"/>
            <a:ext cx="1604864" cy="713550"/>
          </a:xfrm>
          <a:prstGeom prst="rect">
            <a:avLst/>
          </a:prstGeom>
        </p:spPr>
      </p:pic>
      <p:sp>
        <p:nvSpPr>
          <p:cNvPr id="5" name="Rectangle 4"/>
          <p:cNvSpPr/>
          <p:nvPr/>
        </p:nvSpPr>
        <p:spPr>
          <a:xfrm>
            <a:off x="482220" y="6457890"/>
            <a:ext cx="3850478" cy="400110"/>
          </a:xfrm>
          <a:prstGeom prst="rect">
            <a:avLst/>
          </a:prstGeom>
        </p:spPr>
        <p:txBody>
          <a:bodyPr wrap="none">
            <a:spAutoFit/>
          </a:bodyPr>
          <a:lstStyle/>
          <a:p>
            <a:r>
              <a:rPr lang="en-US" b="1" dirty="0" smtClean="0">
                <a:hlinkClick r:id="rId3"/>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23730778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51346"/>
            <a:ext cx="11295798" cy="4985980"/>
          </a:xfrm>
          <a:prstGeom prst="rect">
            <a:avLst/>
          </a:prstGeom>
        </p:spPr>
        <p:txBody>
          <a:bodyPr wrap="square">
            <a:spAutoFit/>
          </a:bodyPr>
          <a:lstStyle/>
          <a:p>
            <a:pPr>
              <a:lnSpc>
                <a:spcPct val="150000"/>
              </a:lnSpc>
            </a:pPr>
            <a:r>
              <a:rPr lang="nn-NO" sz="2000" b="1" dirty="0" smtClean="0">
                <a:ln w="1905"/>
                <a:effectLst>
                  <a:innerShdw blurRad="69850" dist="43180" dir="5400000">
                    <a:srgbClr val="000000">
                      <a:alpha val="65000"/>
                    </a:srgbClr>
                  </a:innerShdw>
                </a:effectLst>
                <a:latin typeface="Bookman Old Style" pitchFamily="18" charset="0"/>
              </a:rPr>
              <a:t>Niir Project Consultancy Services</a:t>
            </a:r>
          </a:p>
          <a:p>
            <a:pPr>
              <a:lnSpc>
                <a:spcPct val="150000"/>
              </a:lnSpc>
            </a:pPr>
            <a:r>
              <a:rPr lang="nn-NO" sz="2000" b="1" dirty="0" smtClean="0">
                <a:ln w="1905"/>
                <a:effectLst>
                  <a:innerShdw blurRad="69850" dist="43180" dir="5400000">
                    <a:srgbClr val="000000">
                      <a:alpha val="65000"/>
                    </a:srgbClr>
                  </a:innerShdw>
                </a:effectLst>
                <a:latin typeface="Bookman Old Style" pitchFamily="18" charset="0"/>
              </a:rPr>
              <a:t>106-E, Kamla Nagar, New Delhi-110007, India.</a:t>
            </a:r>
          </a:p>
          <a:p>
            <a:pPr>
              <a:lnSpc>
                <a:spcPct val="150000"/>
              </a:lnSpc>
            </a:pPr>
            <a:r>
              <a:rPr lang="nn-NO" sz="2000" b="1" dirty="0" smtClean="0">
                <a:ln w="1905"/>
                <a:effectLst>
                  <a:innerShdw blurRad="69850" dist="43180" dir="5400000">
                    <a:srgbClr val="000000">
                      <a:alpha val="65000"/>
                    </a:srgbClr>
                  </a:innerShdw>
                </a:effectLst>
                <a:latin typeface="Bookman Old Style" pitchFamily="18" charset="0"/>
              </a:rPr>
              <a:t>Email:</a:t>
            </a:r>
            <a:r>
              <a:rPr lang="nn-NO" sz="2000" b="1" dirty="0" smtClean="0">
                <a:ln w="1905"/>
                <a:solidFill>
                  <a:schemeClr val="tx2">
                    <a:lumMod val="50000"/>
                  </a:schemeClr>
                </a:solidFill>
                <a:effectLst>
                  <a:innerShdw blurRad="69850" dist="43180" dir="5400000">
                    <a:srgbClr val="000000">
                      <a:alpha val="65000"/>
                    </a:srgbClr>
                  </a:innerShdw>
                </a:effectLst>
                <a:latin typeface="Bookman Old Style" pitchFamily="18" charset="0"/>
              </a:rPr>
              <a:t> </a:t>
            </a:r>
            <a:r>
              <a:rPr lang="nn-NO" sz="2000" b="1" dirty="0" smtClean="0">
                <a:ln w="1905"/>
                <a:solidFill>
                  <a:schemeClr val="tx2">
                    <a:lumMod val="50000"/>
                  </a:schemeClr>
                </a:solidFill>
                <a:effectLst>
                  <a:innerShdw blurRad="69850" dist="43180" dir="5400000">
                    <a:srgbClr val="000000">
                      <a:alpha val="65000"/>
                    </a:srgbClr>
                  </a:innerShdw>
                </a:effectLst>
                <a:latin typeface="Bookman Old Style" pitchFamily="18" charset="0"/>
                <a:hlinkClick r:id="rId2"/>
              </a:rPr>
              <a:t> npcs.ei@gmail.com</a:t>
            </a:r>
            <a:r>
              <a:rPr lang="nn-NO" sz="2000" b="1" dirty="0" smtClean="0">
                <a:ln w="1905"/>
                <a:solidFill>
                  <a:schemeClr val="tx2">
                    <a:lumMod val="50000"/>
                  </a:schemeClr>
                </a:solidFill>
                <a:effectLst>
                  <a:innerShdw blurRad="69850" dist="43180" dir="5400000">
                    <a:srgbClr val="000000">
                      <a:alpha val="65000"/>
                    </a:srgbClr>
                  </a:innerShdw>
                </a:effectLst>
                <a:latin typeface="Bookman Old Style" pitchFamily="18" charset="0"/>
              </a:rPr>
              <a:t> , </a:t>
            </a:r>
            <a:r>
              <a:rPr lang="nn-NO" sz="2000" b="1" dirty="0" smtClean="0">
                <a:ln w="1905"/>
                <a:solidFill>
                  <a:schemeClr val="tx2">
                    <a:lumMod val="50000"/>
                  </a:schemeClr>
                </a:solidFill>
                <a:effectLst>
                  <a:innerShdw blurRad="69850" dist="43180" dir="5400000">
                    <a:srgbClr val="000000">
                      <a:alpha val="65000"/>
                    </a:srgbClr>
                  </a:innerShdw>
                </a:effectLst>
                <a:latin typeface="Bookman Old Style" pitchFamily="18" charset="0"/>
                <a:hlinkClick r:id="rId3"/>
              </a:rPr>
              <a:t>info@entrepreneurindia.co</a:t>
            </a:r>
            <a:r>
              <a:rPr lang="nn-NO" sz="2000" b="1" dirty="0" smtClean="0">
                <a:ln w="1905"/>
                <a:solidFill>
                  <a:schemeClr val="tx2">
                    <a:lumMod val="50000"/>
                  </a:schemeClr>
                </a:solidFill>
                <a:effectLst>
                  <a:innerShdw blurRad="69850" dist="43180" dir="5400000">
                    <a:srgbClr val="000000">
                      <a:alpha val="65000"/>
                    </a:srgbClr>
                  </a:innerShdw>
                </a:effectLst>
                <a:latin typeface="Bookman Old Style" pitchFamily="18" charset="0"/>
              </a:rPr>
              <a:t>    </a:t>
            </a:r>
          </a:p>
          <a:p>
            <a:pPr>
              <a:lnSpc>
                <a:spcPct val="150000"/>
              </a:lnSpc>
            </a:pPr>
            <a:r>
              <a:rPr lang="nn-NO" sz="2000" b="1" dirty="0" smtClean="0">
                <a:ln w="1905"/>
                <a:effectLst>
                  <a:innerShdw blurRad="69850" dist="43180" dir="5400000">
                    <a:srgbClr val="000000">
                      <a:alpha val="65000"/>
                    </a:srgbClr>
                  </a:innerShdw>
                </a:effectLst>
                <a:latin typeface="Bookman Old Style" pitchFamily="18" charset="0"/>
              </a:rPr>
              <a:t>Tel: +91-11-23843955, 23845654, 23845886</a:t>
            </a:r>
          </a:p>
          <a:p>
            <a:pPr>
              <a:lnSpc>
                <a:spcPct val="150000"/>
              </a:lnSpc>
            </a:pPr>
            <a:r>
              <a:rPr lang="nn-NO" sz="2000" b="1" dirty="0" smtClean="0">
                <a:ln w="1905"/>
                <a:effectLst>
                  <a:innerShdw blurRad="69850" dist="43180" dir="5400000">
                    <a:srgbClr val="000000">
                      <a:alpha val="65000"/>
                    </a:srgbClr>
                  </a:innerShdw>
                </a:effectLst>
                <a:latin typeface="Bookman Old Style" pitchFamily="18" charset="0"/>
              </a:rPr>
              <a:t>Mobile: +91-9811043595</a:t>
            </a:r>
          </a:p>
          <a:p>
            <a:pPr>
              <a:lnSpc>
                <a:spcPct val="150000"/>
              </a:lnSpc>
            </a:pPr>
            <a:r>
              <a:rPr lang="nn-NO" sz="2000" b="1" dirty="0" smtClean="0">
                <a:ln w="1905"/>
                <a:effectLst>
                  <a:innerShdw blurRad="69850" dist="43180" dir="5400000">
                    <a:srgbClr val="000000">
                      <a:alpha val="65000"/>
                    </a:srgbClr>
                  </a:innerShdw>
                </a:effectLst>
                <a:latin typeface="Bookman Old Style" pitchFamily="18" charset="0"/>
              </a:rPr>
              <a:t>Fax: +91-11-23841561</a:t>
            </a:r>
          </a:p>
          <a:p>
            <a:pPr>
              <a:lnSpc>
                <a:spcPct val="150000"/>
              </a:lnSpc>
            </a:pPr>
            <a:r>
              <a:rPr lang="nn-NO" sz="2000" b="1" dirty="0" smtClean="0">
                <a:ln w="1905"/>
                <a:effectLst>
                  <a:innerShdw blurRad="69850" dist="43180" dir="5400000">
                    <a:srgbClr val="000000">
                      <a:alpha val="65000"/>
                    </a:srgbClr>
                  </a:innerShdw>
                </a:effectLst>
                <a:latin typeface="Bookman Old Style" pitchFamily="18" charset="0"/>
              </a:rPr>
              <a:t>Website : </a:t>
            </a:r>
            <a:r>
              <a:rPr lang="en-US" sz="2000" b="1" dirty="0" smtClean="0">
                <a:ln w="1905"/>
                <a:solidFill>
                  <a:schemeClr val="tx2">
                    <a:lumMod val="50000"/>
                  </a:schemeClr>
                </a:solidFill>
                <a:effectLst>
                  <a:innerShdw blurRad="69850" dist="43180" dir="5400000">
                    <a:srgbClr val="000000">
                      <a:alpha val="65000"/>
                    </a:srgbClr>
                  </a:innerShdw>
                </a:effectLst>
                <a:latin typeface="Bookman Old Style" pitchFamily="18" charset="0"/>
                <a:hlinkClick r:id="rId4"/>
              </a:rPr>
              <a:t>www.entrepreneurindia.co</a:t>
            </a:r>
            <a:r>
              <a:rPr lang="en-US" sz="2000" b="1" dirty="0" smtClean="0">
                <a:ln w="1905"/>
                <a:solidFill>
                  <a:schemeClr val="tx2">
                    <a:lumMod val="50000"/>
                  </a:schemeClr>
                </a:solidFill>
                <a:effectLst>
                  <a:innerShdw blurRad="69850" dist="43180" dir="5400000">
                    <a:srgbClr val="000000">
                      <a:alpha val="65000"/>
                    </a:srgbClr>
                  </a:innerShdw>
                </a:effectLst>
                <a:latin typeface="Bookman Old Style" pitchFamily="18" charset="0"/>
              </a:rPr>
              <a:t>     </a:t>
            </a:r>
          </a:p>
          <a:p>
            <a:pPr>
              <a:lnSpc>
                <a:spcPct val="150000"/>
              </a:lnSpc>
            </a:pPr>
            <a:endParaRPr lang="en-US" sz="2000" b="1" dirty="0" smtClean="0">
              <a:ln w="1905"/>
              <a:solidFill>
                <a:schemeClr val="tx2">
                  <a:lumMod val="10000"/>
                </a:schemeClr>
              </a:solidFill>
              <a:effectLst>
                <a:innerShdw blurRad="69850" dist="43180" dir="5400000">
                  <a:srgbClr val="000000">
                    <a:alpha val="65000"/>
                  </a:srgbClr>
                </a:innerShdw>
              </a:effectLst>
              <a:latin typeface="Bookman Old Style" pitchFamily="18" charset="0"/>
              <a:hlinkClick r:id="rId5"/>
            </a:endParaRPr>
          </a:p>
          <a:p>
            <a:pPr>
              <a:lnSpc>
                <a:spcPct val="150000"/>
              </a:lnSpc>
            </a:pPr>
            <a:r>
              <a:rPr lang="en-US" sz="2000" b="1" dirty="0" smtClean="0">
                <a:ln w="1905"/>
                <a:effectLst>
                  <a:innerShdw blurRad="69850" dist="43180" dir="5400000">
                    <a:srgbClr val="000000">
                      <a:alpha val="65000"/>
                    </a:srgbClr>
                  </a:innerShdw>
                </a:effectLst>
                <a:latin typeface="Bookman Old Style" pitchFamily="18" charset="0"/>
              </a:rPr>
              <a:t>Take a look at NIIR PROJECT CONSULTANCY SERVICES on #</a:t>
            </a:r>
            <a:r>
              <a:rPr lang="en-US" sz="2000" b="1" dirty="0" err="1" smtClean="0">
                <a:ln w="1905"/>
                <a:effectLst>
                  <a:innerShdw blurRad="69850" dist="43180" dir="5400000">
                    <a:srgbClr val="000000">
                      <a:alpha val="65000"/>
                    </a:srgbClr>
                  </a:innerShdw>
                </a:effectLst>
                <a:latin typeface="Bookman Old Style" pitchFamily="18" charset="0"/>
              </a:rPr>
              <a:t>StreetView</a:t>
            </a:r>
            <a:r>
              <a:rPr lang="en-US" sz="2000" b="1" dirty="0" smtClean="0">
                <a:ln w="1905"/>
                <a:solidFill>
                  <a:schemeClr val="bg1"/>
                </a:solidFill>
                <a:effectLst>
                  <a:innerShdw blurRad="69850" dist="43180" dir="5400000">
                    <a:srgbClr val="000000">
                      <a:alpha val="65000"/>
                    </a:srgbClr>
                  </a:innerShdw>
                </a:effectLst>
                <a:latin typeface="Bookman Old Style" pitchFamily="18" charset="0"/>
              </a:rPr>
              <a:t> </a:t>
            </a:r>
            <a:endParaRPr lang="en-US" sz="2000" b="1" dirty="0" smtClean="0">
              <a:ln w="1905"/>
              <a:solidFill>
                <a:schemeClr val="bg1"/>
              </a:solidFill>
              <a:effectLst>
                <a:innerShdw blurRad="69850" dist="43180" dir="5400000">
                  <a:srgbClr val="000000">
                    <a:alpha val="65000"/>
                  </a:srgbClr>
                </a:innerShdw>
              </a:effectLst>
              <a:latin typeface="Bookman Old Style" pitchFamily="18" charset="0"/>
              <a:hlinkClick r:id="rId5"/>
            </a:endParaRPr>
          </a:p>
          <a:p>
            <a:pPr>
              <a:lnSpc>
                <a:spcPct val="150000"/>
              </a:lnSpc>
            </a:pPr>
            <a:r>
              <a:rPr lang="en-US" sz="3200" b="1" dirty="0" smtClean="0">
                <a:ln w="1905"/>
                <a:effectLst>
                  <a:innerShdw blurRad="69850" dist="43180" dir="5400000">
                    <a:srgbClr val="000000">
                      <a:alpha val="65000"/>
                    </a:srgbClr>
                  </a:innerShdw>
                </a:effectLst>
                <a:latin typeface="Bookman Old Style" pitchFamily="18" charset="0"/>
                <a:hlinkClick r:id="rId6"/>
              </a:rPr>
              <a:t>https://goo.gl/VstWkd</a:t>
            </a:r>
            <a:r>
              <a:rPr lang="en-US" sz="3200" b="1" dirty="0" smtClean="0">
                <a:ln w="1905"/>
                <a:effectLst>
                  <a:innerShdw blurRad="69850" dist="43180" dir="5400000">
                    <a:srgbClr val="000000">
                      <a:alpha val="65000"/>
                    </a:srgbClr>
                  </a:innerShdw>
                </a:effectLst>
                <a:latin typeface="Bookman Old Style" pitchFamily="18" charset="0"/>
              </a:rPr>
              <a:t>   </a:t>
            </a:r>
            <a:endParaRPr lang="nn-NO" sz="3200" b="1" dirty="0">
              <a:ln w="1905"/>
              <a:effectLst>
                <a:innerShdw blurRad="69850" dist="43180" dir="5400000">
                  <a:srgbClr val="000000">
                    <a:alpha val="65000"/>
                  </a:srgbClr>
                </a:innerShdw>
              </a:effectLst>
              <a:latin typeface="Bookman Old Style" pitchFamily="18" charset="0"/>
              <a:hlinkClick r:id="rId5"/>
            </a:endParaRPr>
          </a:p>
        </p:txBody>
      </p:sp>
      <p:pic>
        <p:nvPicPr>
          <p:cNvPr id="3" name="Picture 2" descr="NPCS-1.gif"/>
          <p:cNvPicPr/>
          <p:nvPr/>
        </p:nvPicPr>
        <p:blipFill>
          <a:blip r:embed="rId7" cstate="print"/>
          <a:stretch>
            <a:fillRect/>
          </a:stretch>
        </p:blipFill>
        <p:spPr>
          <a:xfrm>
            <a:off x="10587136" y="6239984"/>
            <a:ext cx="1604864" cy="713550"/>
          </a:xfrm>
          <a:prstGeom prst="rect">
            <a:avLst/>
          </a:prstGeom>
        </p:spPr>
      </p:pic>
      <p:sp>
        <p:nvSpPr>
          <p:cNvPr id="4" name="Rectangle 3"/>
          <p:cNvSpPr/>
          <p:nvPr/>
        </p:nvSpPr>
        <p:spPr>
          <a:xfrm>
            <a:off x="304800" y="6396704"/>
            <a:ext cx="3331105" cy="400110"/>
          </a:xfrm>
          <a:prstGeom prst="rect">
            <a:avLst/>
          </a:prstGeom>
        </p:spPr>
        <p:txBody>
          <a:bodyPr wrap="none">
            <a:spAutoFit/>
          </a:bodyPr>
          <a:lstStyle/>
          <a:p>
            <a:r>
              <a:rPr lang="en-US" b="1" dirty="0" smtClean="0">
                <a:hlinkClick r:id="rId4"/>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4233995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PCS-1.gif"/>
          <p:cNvPicPr/>
          <p:nvPr/>
        </p:nvPicPr>
        <p:blipFill>
          <a:blip r:embed="rId2" cstate="print"/>
          <a:stretch>
            <a:fillRect/>
          </a:stretch>
        </p:blipFill>
        <p:spPr>
          <a:xfrm>
            <a:off x="10587136" y="6239984"/>
            <a:ext cx="1604864" cy="713550"/>
          </a:xfrm>
          <a:prstGeom prst="rect">
            <a:avLst/>
          </a:prstGeom>
        </p:spPr>
      </p:pic>
      <p:sp>
        <p:nvSpPr>
          <p:cNvPr id="3" name="Rectangle 2"/>
          <p:cNvSpPr/>
          <p:nvPr/>
        </p:nvSpPr>
        <p:spPr>
          <a:xfrm>
            <a:off x="3847741" y="0"/>
            <a:ext cx="3650359" cy="923330"/>
          </a:xfrm>
          <a:prstGeom prst="rect">
            <a:avLst/>
          </a:prstGeom>
          <a:solidFill>
            <a:schemeClr val="accent1">
              <a:lumMod val="20000"/>
              <a:lumOff val="80000"/>
            </a:schemeClr>
          </a:solidFill>
        </p:spPr>
        <p:txBody>
          <a:bodyPr wrap="none">
            <a:spAutoFit/>
          </a:bodyPr>
          <a:lstStyle/>
          <a:p>
            <a:pPr algn="ctr"/>
            <a:r>
              <a:rPr lang="en-US" sz="5400" b="1" dirty="0" smtClean="0">
                <a:ln w="1905"/>
                <a:solidFill>
                  <a:srgbClr val="7030A0"/>
                </a:solidFill>
                <a:effectLst>
                  <a:innerShdw blurRad="69850" dist="43180" dir="5400000">
                    <a:srgbClr val="000000">
                      <a:alpha val="65000"/>
                    </a:srgbClr>
                  </a:innerShdw>
                </a:effectLst>
                <a:latin typeface="Bookman Old Style" pitchFamily="18" charset="0"/>
              </a:rPr>
              <a:t>Follow Us</a:t>
            </a:r>
            <a:endParaRPr lang="en-US" sz="5400" dirty="0">
              <a:solidFill>
                <a:srgbClr val="7030A0"/>
              </a:solidFill>
            </a:endParaRPr>
          </a:p>
        </p:txBody>
      </p:sp>
      <p:sp>
        <p:nvSpPr>
          <p:cNvPr id="4" name="Rectangle 3"/>
          <p:cNvSpPr/>
          <p:nvPr/>
        </p:nvSpPr>
        <p:spPr>
          <a:xfrm>
            <a:off x="1342029" y="1186556"/>
            <a:ext cx="10695295" cy="4524315"/>
          </a:xfrm>
          <a:prstGeom prst="rect">
            <a:avLst/>
          </a:prstGeom>
        </p:spPr>
        <p:txBody>
          <a:bodyPr wrap="square">
            <a:spAutoFit/>
          </a:bodyPr>
          <a:lstStyle/>
          <a:p>
            <a:pPr>
              <a:buFont typeface="Wingdings" pitchFamily="2" charset="2"/>
              <a:buChar char="Ø"/>
            </a:pPr>
            <a:r>
              <a:rPr lang="en-US" sz="2400" b="1" dirty="0">
                <a:ln w="1905"/>
                <a:effectLst>
                  <a:innerShdw blurRad="69850" dist="43180" dir="5400000">
                    <a:srgbClr val="000000">
                      <a:alpha val="65000"/>
                    </a:srgbClr>
                  </a:innerShdw>
                </a:effectLst>
                <a:latin typeface="Bookman Old Style" pitchFamily="18" charset="0"/>
                <a:hlinkClick r:id="rId3"/>
              </a:rPr>
              <a:t>https://</a:t>
            </a:r>
            <a:r>
              <a:rPr lang="en-US" sz="2400" b="1" dirty="0" smtClean="0">
                <a:ln w="1905"/>
                <a:effectLst>
                  <a:innerShdw blurRad="69850" dist="43180" dir="5400000">
                    <a:srgbClr val="000000">
                      <a:alpha val="65000"/>
                    </a:srgbClr>
                  </a:innerShdw>
                </a:effectLst>
                <a:latin typeface="Bookman Old Style" pitchFamily="18" charset="0"/>
                <a:hlinkClick r:id="rId3"/>
              </a:rPr>
              <a:t>www.linkedin.com/company/niir-project-consultancy-services</a:t>
            </a:r>
            <a:r>
              <a:rPr lang="en-US" sz="2400" b="1" dirty="0" smtClean="0">
                <a:ln w="1905"/>
                <a:effectLst>
                  <a:innerShdw blurRad="69850" dist="43180" dir="5400000">
                    <a:srgbClr val="000000">
                      <a:alpha val="65000"/>
                    </a:srgbClr>
                  </a:innerShdw>
                </a:effectLst>
                <a:latin typeface="Bookman Old Style" pitchFamily="18" charset="0"/>
              </a:rPr>
              <a:t>    </a:t>
            </a:r>
            <a:endParaRPr lang="en-US" sz="2400" b="1" dirty="0">
              <a:ln w="1905"/>
              <a:effectLst>
                <a:innerShdw blurRad="69850" dist="43180" dir="5400000">
                  <a:srgbClr val="000000">
                    <a:alpha val="65000"/>
                  </a:srgbClr>
                </a:innerShdw>
              </a:effectLst>
              <a:latin typeface="Bookman Old Style" pitchFamily="18" charset="0"/>
            </a:endParaRPr>
          </a:p>
          <a:p>
            <a:pPr>
              <a:buFont typeface="Wingdings" pitchFamily="2" charset="2"/>
              <a:buChar char="Ø"/>
            </a:pPr>
            <a:endParaRPr lang="en-US" sz="2400" b="1" dirty="0">
              <a:ln w="1905"/>
              <a:effectLst>
                <a:innerShdw blurRad="69850" dist="43180" dir="5400000">
                  <a:srgbClr val="000000">
                    <a:alpha val="65000"/>
                  </a:srgbClr>
                </a:innerShdw>
              </a:effectLst>
              <a:latin typeface="Bookman Old Style" pitchFamily="18" charset="0"/>
            </a:endParaRPr>
          </a:p>
          <a:p>
            <a:pPr>
              <a:buFont typeface="Wingdings" pitchFamily="2" charset="2"/>
              <a:buChar char="Ø"/>
            </a:pPr>
            <a:r>
              <a:rPr lang="en-US" sz="2400" b="1" dirty="0">
                <a:ln w="1905"/>
                <a:effectLst>
                  <a:innerShdw blurRad="69850" dist="43180" dir="5400000">
                    <a:srgbClr val="000000">
                      <a:alpha val="65000"/>
                    </a:srgbClr>
                  </a:innerShdw>
                </a:effectLst>
                <a:latin typeface="Bookman Old Style" pitchFamily="18" charset="0"/>
                <a:hlinkClick r:id="rId4"/>
              </a:rPr>
              <a:t>https://</a:t>
            </a:r>
            <a:r>
              <a:rPr lang="en-US" sz="2400" b="1" dirty="0" smtClean="0">
                <a:ln w="1905"/>
                <a:effectLst>
                  <a:innerShdw blurRad="69850" dist="43180" dir="5400000">
                    <a:srgbClr val="000000">
                      <a:alpha val="65000"/>
                    </a:srgbClr>
                  </a:innerShdw>
                </a:effectLst>
                <a:latin typeface="Bookman Old Style" pitchFamily="18" charset="0"/>
                <a:hlinkClick r:id="rId4"/>
              </a:rPr>
              <a:t>www.facebook.com/NIIR.ORG</a:t>
            </a:r>
            <a:r>
              <a:rPr lang="en-US" sz="2400" b="1" dirty="0" smtClean="0">
                <a:ln w="1905"/>
                <a:effectLst>
                  <a:innerShdw blurRad="69850" dist="43180" dir="5400000">
                    <a:srgbClr val="000000">
                      <a:alpha val="65000"/>
                    </a:srgbClr>
                  </a:innerShdw>
                </a:effectLst>
                <a:latin typeface="Bookman Old Style" pitchFamily="18" charset="0"/>
              </a:rPr>
              <a:t>    </a:t>
            </a:r>
            <a:endParaRPr lang="en-US" sz="2400" b="1" dirty="0">
              <a:ln w="1905"/>
              <a:effectLst>
                <a:innerShdw blurRad="69850" dist="43180" dir="5400000">
                  <a:srgbClr val="000000">
                    <a:alpha val="65000"/>
                  </a:srgbClr>
                </a:innerShdw>
              </a:effectLst>
              <a:latin typeface="Bookman Old Style" pitchFamily="18" charset="0"/>
            </a:endParaRPr>
          </a:p>
          <a:p>
            <a:endParaRPr lang="en-US" sz="2400" b="1" dirty="0">
              <a:ln w="1905"/>
              <a:effectLst>
                <a:innerShdw blurRad="69850" dist="43180" dir="5400000">
                  <a:srgbClr val="000000">
                    <a:alpha val="65000"/>
                  </a:srgbClr>
                </a:innerShdw>
              </a:effectLst>
              <a:latin typeface="Bookman Old Style" pitchFamily="18" charset="0"/>
            </a:endParaRPr>
          </a:p>
          <a:p>
            <a:pPr>
              <a:buFont typeface="Wingdings" pitchFamily="2" charset="2"/>
              <a:buChar char="Ø"/>
            </a:pPr>
            <a:r>
              <a:rPr lang="en-US" sz="2400" b="1" dirty="0">
                <a:ln w="1905"/>
                <a:effectLst>
                  <a:innerShdw blurRad="69850" dist="43180" dir="5400000">
                    <a:srgbClr val="000000">
                      <a:alpha val="65000"/>
                    </a:srgbClr>
                  </a:innerShdw>
                </a:effectLst>
                <a:latin typeface="Bookman Old Style" pitchFamily="18" charset="0"/>
                <a:hlinkClick r:id="rId5"/>
              </a:rPr>
              <a:t>https://</a:t>
            </a:r>
            <a:r>
              <a:rPr lang="en-US" sz="2400" b="1" dirty="0" smtClean="0">
                <a:ln w="1905"/>
                <a:effectLst>
                  <a:innerShdw blurRad="69850" dist="43180" dir="5400000">
                    <a:srgbClr val="000000">
                      <a:alpha val="65000"/>
                    </a:srgbClr>
                  </a:innerShdw>
                </a:effectLst>
                <a:latin typeface="Bookman Old Style" pitchFamily="18" charset="0"/>
                <a:hlinkClick r:id="rId5"/>
              </a:rPr>
              <a:t>www.youtube.com/user/NIIRproject</a:t>
            </a:r>
            <a:r>
              <a:rPr lang="en-US" sz="2400" b="1" dirty="0" smtClean="0">
                <a:ln w="1905"/>
                <a:effectLst>
                  <a:innerShdw blurRad="69850" dist="43180" dir="5400000">
                    <a:srgbClr val="000000">
                      <a:alpha val="65000"/>
                    </a:srgbClr>
                  </a:innerShdw>
                </a:effectLst>
                <a:latin typeface="Bookman Old Style" pitchFamily="18" charset="0"/>
              </a:rPr>
              <a:t>   </a:t>
            </a:r>
            <a:endParaRPr lang="en-US" sz="2400" b="1" dirty="0">
              <a:ln w="1905"/>
              <a:effectLst>
                <a:innerShdw blurRad="69850" dist="43180" dir="5400000">
                  <a:srgbClr val="000000">
                    <a:alpha val="65000"/>
                  </a:srgbClr>
                </a:innerShdw>
              </a:effectLst>
              <a:latin typeface="Bookman Old Style" pitchFamily="18" charset="0"/>
            </a:endParaRPr>
          </a:p>
          <a:p>
            <a:pPr>
              <a:buFont typeface="Wingdings" pitchFamily="2" charset="2"/>
              <a:buChar char="Ø"/>
            </a:pPr>
            <a:endParaRPr lang="en-US" sz="2400" b="1" dirty="0">
              <a:ln w="1905"/>
              <a:effectLst>
                <a:innerShdw blurRad="69850" dist="43180" dir="5400000">
                  <a:srgbClr val="000000">
                    <a:alpha val="65000"/>
                  </a:srgbClr>
                </a:innerShdw>
              </a:effectLst>
              <a:latin typeface="Bookman Old Style" pitchFamily="18" charset="0"/>
            </a:endParaRPr>
          </a:p>
          <a:p>
            <a:pPr>
              <a:buFont typeface="Wingdings" pitchFamily="2" charset="2"/>
              <a:buChar char="Ø"/>
              <a:defRPr/>
            </a:pPr>
            <a:r>
              <a:rPr lang="en-US" sz="2400" b="1" dirty="0">
                <a:ln w="1905"/>
                <a:effectLst>
                  <a:innerShdw blurRad="69850" dist="43180" dir="5400000">
                    <a:srgbClr val="000000">
                      <a:alpha val="65000"/>
                    </a:srgbClr>
                  </a:innerShdw>
                </a:effectLst>
                <a:latin typeface="Bookman Old Style" pitchFamily="18" charset="0"/>
                <a:hlinkClick r:id="rId6"/>
              </a:rPr>
              <a:t>https://plus.google.com/+</a:t>
            </a:r>
            <a:r>
              <a:rPr lang="en-US" sz="2400" b="1" dirty="0" smtClean="0">
                <a:ln w="1905"/>
                <a:effectLst>
                  <a:innerShdw blurRad="69850" dist="43180" dir="5400000">
                    <a:srgbClr val="000000">
                      <a:alpha val="65000"/>
                    </a:srgbClr>
                  </a:innerShdw>
                </a:effectLst>
                <a:latin typeface="Bookman Old Style" pitchFamily="18" charset="0"/>
                <a:hlinkClick r:id="rId6"/>
              </a:rPr>
              <a:t>EntrepreneurIndiaNewDelhi</a:t>
            </a:r>
            <a:r>
              <a:rPr lang="en-US" sz="2400" b="1" dirty="0" smtClean="0">
                <a:ln w="1905"/>
                <a:effectLst>
                  <a:innerShdw blurRad="69850" dist="43180" dir="5400000">
                    <a:srgbClr val="000000">
                      <a:alpha val="65000"/>
                    </a:srgbClr>
                  </a:innerShdw>
                </a:effectLst>
                <a:latin typeface="Bookman Old Style" pitchFamily="18" charset="0"/>
              </a:rPr>
              <a:t>       </a:t>
            </a:r>
            <a:endParaRPr lang="en-US" sz="2400" b="1" dirty="0">
              <a:ln w="1905"/>
              <a:effectLst>
                <a:innerShdw blurRad="69850" dist="43180" dir="5400000">
                  <a:srgbClr val="000000">
                    <a:alpha val="65000"/>
                  </a:srgbClr>
                </a:innerShdw>
              </a:effectLst>
              <a:latin typeface="Bookman Old Style" pitchFamily="18" charset="0"/>
            </a:endParaRPr>
          </a:p>
          <a:p>
            <a:endParaRPr lang="en-US" sz="2400" b="1" dirty="0">
              <a:ln w="1905"/>
              <a:effectLst>
                <a:innerShdw blurRad="69850" dist="43180" dir="5400000">
                  <a:srgbClr val="000000">
                    <a:alpha val="65000"/>
                  </a:srgbClr>
                </a:innerShdw>
              </a:effectLst>
              <a:latin typeface="Bookman Old Style" pitchFamily="18" charset="0"/>
            </a:endParaRPr>
          </a:p>
          <a:p>
            <a:pPr>
              <a:buFont typeface="Wingdings" pitchFamily="2" charset="2"/>
              <a:buChar char="Ø"/>
            </a:pPr>
            <a:r>
              <a:rPr lang="en-US" sz="2400" b="1" dirty="0">
                <a:ln w="1905"/>
                <a:effectLst>
                  <a:innerShdw blurRad="69850" dist="43180" dir="5400000">
                    <a:srgbClr val="000000">
                      <a:alpha val="65000"/>
                    </a:srgbClr>
                  </a:innerShdw>
                </a:effectLst>
                <a:latin typeface="Bookman Old Style" pitchFamily="18" charset="0"/>
                <a:hlinkClick r:id="rId7"/>
              </a:rPr>
              <a:t>https://</a:t>
            </a:r>
            <a:r>
              <a:rPr lang="en-US" sz="2400" b="1" dirty="0" smtClean="0">
                <a:ln w="1905"/>
                <a:effectLst>
                  <a:innerShdw blurRad="69850" dist="43180" dir="5400000">
                    <a:srgbClr val="000000">
                      <a:alpha val="65000"/>
                    </a:srgbClr>
                  </a:innerShdw>
                </a:effectLst>
                <a:latin typeface="Bookman Old Style" pitchFamily="18" charset="0"/>
                <a:hlinkClick r:id="rId7"/>
              </a:rPr>
              <a:t>twitter.com/npcs_in</a:t>
            </a:r>
            <a:r>
              <a:rPr lang="en-US" sz="2400" b="1" dirty="0" smtClean="0">
                <a:ln w="1905"/>
                <a:effectLst>
                  <a:innerShdw blurRad="69850" dist="43180" dir="5400000">
                    <a:srgbClr val="000000">
                      <a:alpha val="65000"/>
                    </a:srgbClr>
                  </a:innerShdw>
                </a:effectLst>
                <a:latin typeface="Bookman Old Style" pitchFamily="18" charset="0"/>
              </a:rPr>
              <a:t>    </a:t>
            </a:r>
            <a:endParaRPr lang="en-US" sz="2400" b="1" dirty="0">
              <a:ln w="1905"/>
              <a:effectLst>
                <a:innerShdw blurRad="69850" dist="43180" dir="5400000">
                  <a:srgbClr val="000000">
                    <a:alpha val="65000"/>
                  </a:srgbClr>
                </a:innerShdw>
              </a:effectLst>
              <a:latin typeface="Bookman Old Style" pitchFamily="18" charset="0"/>
            </a:endParaRPr>
          </a:p>
          <a:p>
            <a:endParaRPr lang="en-US" sz="2400" b="1" dirty="0">
              <a:ln w="1905"/>
              <a:effectLst>
                <a:innerShdw blurRad="69850" dist="43180" dir="5400000">
                  <a:srgbClr val="000000">
                    <a:alpha val="65000"/>
                  </a:srgbClr>
                </a:innerShdw>
              </a:effectLst>
              <a:latin typeface="Bookman Old Style" pitchFamily="18" charset="0"/>
            </a:endParaRPr>
          </a:p>
          <a:p>
            <a:pPr indent="-342900">
              <a:buFont typeface="Wingdings" pitchFamily="2" charset="2"/>
              <a:buChar char="Ø"/>
            </a:pPr>
            <a:r>
              <a:rPr lang="en-US" sz="2400" b="1" dirty="0">
                <a:ln w="1905"/>
                <a:effectLst>
                  <a:innerShdw blurRad="69850" dist="43180" dir="5400000">
                    <a:srgbClr val="000000">
                      <a:alpha val="65000"/>
                    </a:srgbClr>
                  </a:innerShdw>
                </a:effectLst>
                <a:latin typeface="Bookman Old Style" pitchFamily="18" charset="0"/>
                <a:hlinkClick r:id="rId8"/>
              </a:rPr>
              <a:t>https://www.pinterest.com/npcsindia</a:t>
            </a:r>
            <a:r>
              <a:rPr lang="en-US" sz="2400" b="1" dirty="0" smtClean="0">
                <a:ln w="1905"/>
                <a:effectLst>
                  <a:innerShdw blurRad="69850" dist="43180" dir="5400000">
                    <a:srgbClr val="000000">
                      <a:alpha val="65000"/>
                    </a:srgbClr>
                  </a:innerShdw>
                </a:effectLst>
                <a:latin typeface="Bookman Old Style" pitchFamily="18" charset="0"/>
                <a:hlinkClick r:id="rId8"/>
              </a:rPr>
              <a:t>/</a:t>
            </a:r>
            <a:r>
              <a:rPr lang="en-US" sz="2400" b="1" dirty="0" smtClean="0">
                <a:ln w="1905"/>
                <a:effectLst>
                  <a:innerShdw blurRad="69850" dist="43180" dir="5400000">
                    <a:srgbClr val="000000">
                      <a:alpha val="65000"/>
                    </a:srgbClr>
                  </a:innerShdw>
                </a:effectLst>
                <a:latin typeface="Bookman Old Style" pitchFamily="18" charset="0"/>
              </a:rPr>
              <a:t>    </a:t>
            </a:r>
            <a:endParaRPr lang="en-US" sz="2800" u="sng" dirty="0">
              <a:ln>
                <a:solidFill>
                  <a:schemeClr val="accent1">
                    <a:lumMod val="75000"/>
                  </a:schemeClr>
                </a:solidFill>
              </a:ln>
              <a:solidFill>
                <a:srgbClr val="CCFFFF"/>
              </a:solidFill>
            </a:endParaRPr>
          </a:p>
        </p:txBody>
      </p:sp>
      <p:pic>
        <p:nvPicPr>
          <p:cNvPr id="5" name="Picture 1" descr="Twitter"/>
          <p:cNvPicPr>
            <a:picLocks noChangeAspect="1" noChangeArrowheads="1"/>
          </p:cNvPicPr>
          <p:nvPr/>
        </p:nvPicPr>
        <p:blipFill>
          <a:blip r:embed="rId9" cstate="print"/>
          <a:srcRect l="77065"/>
          <a:stretch>
            <a:fillRect/>
          </a:stretch>
        </p:blipFill>
        <p:spPr bwMode="auto">
          <a:xfrm>
            <a:off x="741953" y="4509940"/>
            <a:ext cx="514350" cy="406066"/>
          </a:xfrm>
          <a:prstGeom prst="rect">
            <a:avLst/>
          </a:prstGeom>
          <a:noFill/>
        </p:spPr>
      </p:pic>
      <p:pic>
        <p:nvPicPr>
          <p:cNvPr id="6" name="Picture 2" descr="YouTube"/>
          <p:cNvPicPr>
            <a:picLocks noChangeAspect="1" noChangeArrowheads="1"/>
          </p:cNvPicPr>
          <p:nvPr/>
        </p:nvPicPr>
        <p:blipFill>
          <a:blip r:embed="rId10" cstate="print"/>
          <a:srcRect/>
          <a:stretch>
            <a:fillRect/>
          </a:stretch>
        </p:blipFill>
        <p:spPr bwMode="auto">
          <a:xfrm>
            <a:off x="705200" y="2972463"/>
            <a:ext cx="610264" cy="476250"/>
          </a:xfrm>
          <a:prstGeom prst="rect">
            <a:avLst/>
          </a:prstGeom>
          <a:noFill/>
        </p:spPr>
      </p:pic>
      <p:pic>
        <p:nvPicPr>
          <p:cNvPr id="7" name="Picture 22" descr="download"/>
          <p:cNvPicPr>
            <a:picLocks noChangeAspect="1" noChangeArrowheads="1"/>
          </p:cNvPicPr>
          <p:nvPr/>
        </p:nvPicPr>
        <p:blipFill>
          <a:blip r:embed="rId11" cstate="print"/>
          <a:srcRect l="69565" t="31934" b="27731"/>
          <a:stretch>
            <a:fillRect/>
          </a:stretch>
        </p:blipFill>
        <p:spPr bwMode="auto">
          <a:xfrm>
            <a:off x="751478" y="1281847"/>
            <a:ext cx="523875" cy="688697"/>
          </a:xfrm>
          <a:prstGeom prst="rect">
            <a:avLst/>
          </a:prstGeom>
          <a:noFill/>
        </p:spPr>
      </p:pic>
      <p:pic>
        <p:nvPicPr>
          <p:cNvPr id="8" name="Picture 23" descr="download"/>
          <p:cNvPicPr>
            <a:picLocks noChangeAspect="1" noChangeArrowheads="1"/>
          </p:cNvPicPr>
          <p:nvPr/>
        </p:nvPicPr>
        <p:blipFill>
          <a:blip r:embed="rId12" cstate="print"/>
          <a:srcRect/>
          <a:stretch>
            <a:fillRect/>
          </a:stretch>
        </p:blipFill>
        <p:spPr bwMode="auto">
          <a:xfrm>
            <a:off x="685597" y="3679173"/>
            <a:ext cx="571500" cy="555625"/>
          </a:xfrm>
          <a:prstGeom prst="rect">
            <a:avLst/>
          </a:prstGeom>
          <a:noFill/>
        </p:spPr>
      </p:pic>
      <p:pic>
        <p:nvPicPr>
          <p:cNvPr id="9" name="Picture 1" descr="download (2)"/>
          <p:cNvPicPr>
            <a:picLocks noChangeAspect="1" noChangeArrowheads="1"/>
          </p:cNvPicPr>
          <p:nvPr/>
        </p:nvPicPr>
        <p:blipFill>
          <a:blip r:embed="rId13" cstate="print"/>
          <a:srcRect/>
          <a:stretch>
            <a:fillRect/>
          </a:stretch>
        </p:blipFill>
        <p:spPr bwMode="auto">
          <a:xfrm>
            <a:off x="751478" y="2220933"/>
            <a:ext cx="495300" cy="495300"/>
          </a:xfrm>
          <a:prstGeom prst="rect">
            <a:avLst/>
          </a:prstGeom>
          <a:noFill/>
        </p:spPr>
      </p:pic>
      <p:pic>
        <p:nvPicPr>
          <p:cNvPr id="10" name="Picture 2" descr="download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37191" y="5242558"/>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574344" y="6396704"/>
            <a:ext cx="3331105" cy="400110"/>
          </a:xfrm>
          <a:prstGeom prst="rect">
            <a:avLst/>
          </a:prstGeom>
        </p:spPr>
        <p:txBody>
          <a:bodyPr wrap="none">
            <a:spAutoFit/>
          </a:bodyPr>
          <a:lstStyle/>
          <a:p>
            <a:r>
              <a:rPr lang="en-US" b="1" dirty="0" smtClean="0">
                <a:hlinkClick r:id="rId15"/>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16267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4330" y="224891"/>
            <a:ext cx="8240238" cy="5847755"/>
          </a:xfrm>
          <a:prstGeom prst="rect">
            <a:avLst/>
          </a:prstGeom>
          <a:ln>
            <a:noFill/>
          </a:ln>
          <a:effectLst>
            <a:outerShdw blurRad="225425" dist="50800" dir="5220000" algn="ctr">
              <a:srgbClr val="000000">
                <a:alpha val="33000"/>
              </a:srgbClr>
            </a:outerShdw>
          </a:effectLst>
          <a:scene3d>
            <a:camera prst="perspectiveRight"/>
            <a:lightRig rig="harsh" dir="t">
              <a:rot lat="0" lon="0" rev="3000000"/>
            </a:lightRig>
          </a:scene3d>
          <a:sp3d extrusionH="254000" contourW="19050">
            <a:bevelT w="82550" h="44450" prst="angle"/>
            <a:bevelB w="82550" h="44450" prst="angle"/>
            <a:contourClr>
              <a:srgbClr val="FFFFFF"/>
            </a:contourClr>
          </a:sp3d>
        </p:spPr>
        <p:style>
          <a:lnRef idx="3">
            <a:schemeClr val="lt1"/>
          </a:lnRef>
          <a:fillRef idx="1">
            <a:schemeClr val="accent6"/>
          </a:fillRef>
          <a:effectRef idx="1">
            <a:schemeClr val="accent6"/>
          </a:effectRef>
          <a:fontRef idx="minor">
            <a:schemeClr val="lt1"/>
          </a:fontRef>
        </p:style>
        <p:txBody>
          <a:bodyPr wrap="square">
            <a:spAutoFit/>
          </a:bodyPr>
          <a:lstStyle/>
          <a:p>
            <a:pPr algn="just"/>
            <a:r>
              <a:rPr lang="en-US" sz="5400" dirty="0" smtClean="0">
                <a:solidFill>
                  <a:schemeClr val="tx1"/>
                </a:solidFill>
                <a:effectLst/>
                <a:latin typeface="Monotype Corsiva" panose="03010101010201010101" pitchFamily="66" charset="0"/>
                <a:ea typeface="Calibri" panose="020F0502020204030204" pitchFamily="34" charset="0"/>
                <a:cs typeface="Times New Roman" panose="02020603050405020304" pitchFamily="18" charset="0"/>
              </a:rPr>
              <a:t>S</a:t>
            </a:r>
            <a:r>
              <a:rPr lang="en-US" sz="4000" dirty="0" smtClean="0">
                <a:solidFill>
                  <a:schemeClr val="tx1"/>
                </a:solidFill>
                <a:effectLst/>
                <a:latin typeface="Monotype Corsiva" panose="03010101010201010101" pitchFamily="66" charset="0"/>
                <a:ea typeface="Calibri" panose="020F0502020204030204" pitchFamily="34" charset="0"/>
                <a:cs typeface="Times New Roman" panose="02020603050405020304" pitchFamily="18" charset="0"/>
              </a:rPr>
              <a:t>tarting any business is no easy task, and becoming a food entrepreneur is a special challenge. You'll have to prepare yourself for the hard work and dedication it takes to succeed in the food business.</a:t>
            </a:r>
          </a:p>
          <a:p>
            <a:pPr algn="just"/>
            <a:r>
              <a:rPr lang="en-US" sz="4000" dirty="0">
                <a:solidFill>
                  <a:schemeClr val="tx1"/>
                </a:solidFill>
                <a:latin typeface="Monotype Corsiva" panose="03010101010201010101" pitchFamily="66" charset="0"/>
                <a:ea typeface="Calibri" panose="020F0502020204030204" pitchFamily="34" charset="0"/>
                <a:cs typeface="Times New Roman" panose="02020603050405020304" pitchFamily="18" charset="0"/>
              </a:rPr>
              <a:t>The food processing sector is a highly fragmented industry has the potential to be the driver of economic growth and enhance rural incomes. </a:t>
            </a:r>
            <a:endParaRPr lang="en-US" sz="4000" dirty="0">
              <a:solidFill>
                <a:schemeClr val="tx1"/>
              </a:solidFill>
              <a:latin typeface="Monotype Corsiva" panose="03010101010201010101"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2151" y="1084837"/>
            <a:ext cx="2763163" cy="3637287"/>
          </a:xfrm>
          <a:prstGeom prst="rect">
            <a:avLst/>
          </a:prstGeom>
          <a:solidFill>
            <a:srgbClr val="FFFFFF">
              <a:shade val="85000"/>
            </a:srgbClr>
          </a:solidFill>
          <a:ln w="190500" cap="rnd">
            <a:solidFill>
              <a:schemeClr val="accent1">
                <a:lumMod val="20000"/>
                <a:lumOff val="80000"/>
              </a:schemeClr>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6" name="Picture 5" descr="NPCS-1.gif"/>
          <p:cNvPicPr/>
          <p:nvPr/>
        </p:nvPicPr>
        <p:blipFill>
          <a:blip r:embed="rId3" cstate="print"/>
          <a:stretch>
            <a:fillRect/>
          </a:stretch>
        </p:blipFill>
        <p:spPr>
          <a:xfrm>
            <a:off x="10587136" y="6072646"/>
            <a:ext cx="1604864" cy="785354"/>
          </a:xfrm>
          <a:prstGeom prst="rect">
            <a:avLst/>
          </a:prstGeom>
        </p:spPr>
      </p:pic>
      <p:sp>
        <p:nvSpPr>
          <p:cNvPr id="7" name="Rectangle 6"/>
          <p:cNvSpPr/>
          <p:nvPr/>
        </p:nvSpPr>
        <p:spPr>
          <a:xfrm>
            <a:off x="235022" y="6457890"/>
            <a:ext cx="3375947" cy="400110"/>
          </a:xfrm>
          <a:prstGeom prst="rect">
            <a:avLst/>
          </a:prstGeom>
        </p:spPr>
        <p:txBody>
          <a:bodyPr wrap="square">
            <a:spAutoFit/>
          </a:bodyPr>
          <a:lstStyle/>
          <a:p>
            <a:r>
              <a:rPr lang="en-US" b="1" dirty="0" smtClean="0">
                <a:hlinkClick r:id="rId4"/>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3762686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8424" y="3117180"/>
            <a:ext cx="9498842" cy="2492990"/>
          </a:xfrm>
          <a:prstGeom prst="rect">
            <a:avLst/>
          </a:prstGeom>
        </p:spPr>
        <p:txBody>
          <a:bodyPr wrap="square">
            <a:spAutoFit/>
          </a:bodyPr>
          <a:lstStyle/>
          <a:p>
            <a:pPr algn="ctr"/>
            <a:r>
              <a:rPr lang="en-US" sz="3600" b="1" dirty="0" smtClean="0">
                <a:ln w="1905"/>
                <a:solidFill>
                  <a:schemeClr val="tx2">
                    <a:lumMod val="10000"/>
                  </a:schemeClr>
                </a:solidFill>
                <a:effectLst>
                  <a:innerShdw blurRad="69850" dist="43180" dir="5400000">
                    <a:srgbClr val="000000">
                      <a:alpha val="65000"/>
                    </a:srgbClr>
                  </a:innerShdw>
                </a:effectLst>
              </a:rPr>
              <a:t> </a:t>
            </a:r>
          </a:p>
          <a:p>
            <a:pPr algn="ctr"/>
            <a:r>
              <a:rPr lang="en-US" sz="4400" b="1" dirty="0" smtClean="0">
                <a:ln w="1905"/>
                <a:effectLst>
                  <a:innerShdw blurRad="69850" dist="43180" dir="5400000">
                    <a:srgbClr val="000000">
                      <a:alpha val="65000"/>
                    </a:srgbClr>
                  </a:innerShdw>
                </a:effectLst>
              </a:rPr>
              <a:t>For more information, visit us at: </a:t>
            </a:r>
            <a:r>
              <a:rPr lang="en-US" sz="3600" b="1" dirty="0" smtClean="0">
                <a:ln w="1905"/>
                <a:solidFill>
                  <a:schemeClr val="tx2">
                    <a:lumMod val="10000"/>
                  </a:schemeClr>
                </a:solidFill>
                <a:effectLst>
                  <a:innerShdw blurRad="69850" dist="43180" dir="5400000">
                    <a:srgbClr val="000000">
                      <a:alpha val="65000"/>
                    </a:srgbClr>
                  </a:innerShdw>
                </a:effectLst>
              </a:rPr>
              <a:t/>
            </a:r>
            <a:br>
              <a:rPr lang="en-US" sz="3600" b="1" dirty="0" smtClean="0">
                <a:ln w="1905"/>
                <a:solidFill>
                  <a:schemeClr val="tx2">
                    <a:lumMod val="10000"/>
                  </a:schemeClr>
                </a:solidFill>
                <a:effectLst>
                  <a:innerShdw blurRad="69850" dist="43180" dir="5400000">
                    <a:srgbClr val="000000">
                      <a:alpha val="65000"/>
                    </a:srgbClr>
                  </a:innerShdw>
                </a:effectLst>
              </a:rPr>
            </a:br>
            <a:r>
              <a:rPr lang="en-US" sz="4000" b="1" dirty="0" smtClean="0">
                <a:ln w="1905"/>
                <a:solidFill>
                  <a:schemeClr val="tx2">
                    <a:lumMod val="10000"/>
                  </a:schemeClr>
                </a:solidFill>
                <a:effectLst>
                  <a:innerShdw blurRad="69850" dist="43180" dir="5400000">
                    <a:srgbClr val="000000">
                      <a:alpha val="65000"/>
                    </a:srgbClr>
                  </a:innerShdw>
                </a:effectLst>
                <a:hlinkClick r:id="rId2"/>
              </a:rPr>
              <a:t>www.entrepreneurindia.co</a:t>
            </a:r>
            <a:r>
              <a:rPr lang="en-US" sz="4000" b="1" dirty="0" smtClean="0">
                <a:ln w="1905"/>
                <a:solidFill>
                  <a:schemeClr val="tx2">
                    <a:lumMod val="10000"/>
                  </a:schemeClr>
                </a:solidFill>
                <a:effectLst>
                  <a:innerShdw blurRad="69850" dist="43180" dir="5400000">
                    <a:srgbClr val="000000">
                      <a:alpha val="65000"/>
                    </a:srgbClr>
                  </a:innerShdw>
                </a:effectLst>
              </a:rPr>
              <a:t>  </a:t>
            </a:r>
            <a:r>
              <a:rPr lang="en-US" sz="3600" dirty="0" smtClean="0"/>
              <a:t/>
            </a:r>
            <a:br>
              <a:rPr lang="en-US" sz="3600" dirty="0" smtClean="0"/>
            </a:br>
            <a:endParaRPr lang="en-US" sz="3600" dirty="0"/>
          </a:p>
        </p:txBody>
      </p:sp>
      <p:sp>
        <p:nvSpPr>
          <p:cNvPr id="3" name="Rectangle 2"/>
          <p:cNvSpPr/>
          <p:nvPr/>
        </p:nvSpPr>
        <p:spPr>
          <a:xfrm>
            <a:off x="2451863" y="1019750"/>
            <a:ext cx="6851556" cy="1862048"/>
          </a:xfrm>
          <a:prstGeom prst="rect">
            <a:avLst/>
          </a:prstGeom>
          <a:solidFill>
            <a:schemeClr val="tx2"/>
          </a:solidFill>
          <a:scene3d>
            <a:camera prst="isometricOffAxis1Right"/>
            <a:lightRig rig="threePt" dir="t"/>
          </a:scene3d>
        </p:spPr>
        <p:txBody>
          <a:bodyPr wrap="none">
            <a:spAutoFit/>
          </a:bodyPr>
          <a:lstStyle/>
          <a:p>
            <a:pPr algn="ctr"/>
            <a:r>
              <a:rPr lang="en-US" sz="11500" i="1" kern="10" dirty="0" smtClean="0">
                <a:ln w="9525">
                  <a:round/>
                  <a:headEnd/>
                  <a:tailEnd/>
                </a:ln>
                <a:gradFill rotWithShape="1">
                  <a:gsLst>
                    <a:gs pos="0">
                      <a:srgbClr val="FFE701"/>
                    </a:gs>
                    <a:gs pos="100000">
                      <a:srgbClr val="FE3E02"/>
                    </a:gs>
                  </a:gsLst>
                  <a:lin ang="5400000" scaled="1"/>
                </a:gradFill>
                <a:latin typeface="Impact" panose="020B0806030902050204" pitchFamily="34" charset="0"/>
              </a:rPr>
              <a:t>THANK YOU </a:t>
            </a:r>
          </a:p>
        </p:txBody>
      </p:sp>
      <p:pic>
        <p:nvPicPr>
          <p:cNvPr id="4" name="Picture 3" descr="NPCS-1.gif"/>
          <p:cNvPicPr/>
          <p:nvPr/>
        </p:nvPicPr>
        <p:blipFill>
          <a:blip r:embed="rId3" cstate="print"/>
          <a:stretch>
            <a:fillRect/>
          </a:stretch>
        </p:blipFill>
        <p:spPr>
          <a:xfrm>
            <a:off x="10587136" y="6239984"/>
            <a:ext cx="1604864" cy="713550"/>
          </a:xfrm>
          <a:prstGeom prst="rect">
            <a:avLst/>
          </a:prstGeom>
        </p:spPr>
      </p:pic>
    </p:spTree>
    <p:extLst>
      <p:ext uri="{BB962C8B-B14F-4D97-AF65-F5344CB8AC3E}">
        <p14:creationId xmlns:p14="http://schemas.microsoft.com/office/powerpoint/2010/main" val="2230514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837" y="1419367"/>
            <a:ext cx="3002507" cy="3656738"/>
          </a:xfrm>
          <a:prstGeom prst="rect">
            <a:avLst/>
          </a:prstGeom>
          <a:solidFill>
            <a:srgbClr val="FFFFFF">
              <a:shade val="85000"/>
            </a:srgbClr>
          </a:solidFill>
          <a:ln w="190500" cap="sq">
            <a:solidFill>
              <a:schemeClr val="tx2">
                <a:lumMod val="75000"/>
              </a:schemeClr>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Rectangle 2"/>
          <p:cNvSpPr/>
          <p:nvPr/>
        </p:nvSpPr>
        <p:spPr>
          <a:xfrm>
            <a:off x="3825921" y="602880"/>
            <a:ext cx="8366079" cy="5016758"/>
          </a:xfrm>
          <a:prstGeom prst="rect">
            <a:avLst/>
          </a:prstGeom>
          <a:solidFill>
            <a:srgbClr val="92D050"/>
          </a:solidFill>
          <a:ln>
            <a:solidFill>
              <a:schemeClr val="tx1"/>
            </a:solidFill>
          </a:ln>
          <a:scene3d>
            <a:camera prst="isometricOffAxis2Left"/>
            <a:lightRig rig="threePt" dir="t"/>
          </a:scene3d>
        </p:spPr>
        <p:txBody>
          <a:bodyPr wrap="square">
            <a:spAutoFit/>
          </a:bodyPr>
          <a:lstStyle/>
          <a:p>
            <a:pPr algn="just"/>
            <a:r>
              <a:rPr lang="en-US" sz="4000" b="1" dirty="0" smtClean="0">
                <a:solidFill>
                  <a:schemeClr val="bg1">
                    <a:lumMod val="75000"/>
                  </a:schemeClr>
                </a:solidFill>
                <a:latin typeface="Monotype Corsiva" panose="03010101010201010101" pitchFamily="66" charset="0"/>
                <a:ea typeface="Calibri" panose="020F0502020204030204" pitchFamily="34" charset="0"/>
                <a:cs typeface="Times New Roman" panose="02020603050405020304" pitchFamily="18" charset="0"/>
              </a:rPr>
              <a:t>Food processing involves any type of value addition to agricultural or horticultural produce and also includes processes such as grading, sorting, and packaging which enhance shelf life of food products. First of all you must decide on what type of food product you want to provide to your customers. </a:t>
            </a:r>
            <a:endParaRPr lang="en-US" sz="4000" b="1" dirty="0">
              <a:solidFill>
                <a:schemeClr val="bg1">
                  <a:lumMod val="75000"/>
                </a:schemeClr>
              </a:solidFill>
              <a:latin typeface="Monotype Corsiva" panose="03010101010201010101" pitchFamily="66" charset="0"/>
              <a:ea typeface="Calibri" panose="020F0502020204030204" pitchFamily="34" charset="0"/>
              <a:cs typeface="Times New Roman" panose="02020603050405020304" pitchFamily="18" charset="0"/>
            </a:endParaRPr>
          </a:p>
        </p:txBody>
      </p:sp>
      <p:pic>
        <p:nvPicPr>
          <p:cNvPr id="4" name="Picture 3" descr="NPCS-1.gif"/>
          <p:cNvPicPr/>
          <p:nvPr/>
        </p:nvPicPr>
        <p:blipFill>
          <a:blip r:embed="rId3" cstate="print"/>
          <a:stretch>
            <a:fillRect/>
          </a:stretch>
        </p:blipFill>
        <p:spPr>
          <a:xfrm>
            <a:off x="10587136" y="6144450"/>
            <a:ext cx="1604864" cy="817950"/>
          </a:xfrm>
          <a:prstGeom prst="rect">
            <a:avLst/>
          </a:prstGeom>
        </p:spPr>
      </p:pic>
      <p:sp>
        <p:nvSpPr>
          <p:cNvPr id="5" name="Rectangle 4"/>
          <p:cNvSpPr/>
          <p:nvPr/>
        </p:nvSpPr>
        <p:spPr>
          <a:xfrm>
            <a:off x="218364" y="6353370"/>
            <a:ext cx="3157980" cy="400110"/>
          </a:xfrm>
          <a:prstGeom prst="rect">
            <a:avLst/>
          </a:prstGeom>
        </p:spPr>
        <p:txBody>
          <a:bodyPr wrap="none">
            <a:spAutoFit/>
          </a:bodyPr>
          <a:lstStyle/>
          <a:p>
            <a:r>
              <a:rPr lang="en-US" b="1" dirty="0" smtClean="0">
                <a:hlinkClick r:id="rId4"/>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1775409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624" y="251582"/>
            <a:ext cx="7642746" cy="5693866"/>
          </a:xfrm>
          <a:prstGeom prst="rect">
            <a:avLst/>
          </a:prstGeom>
          <a:ln>
            <a:solidFill>
              <a:srgbClr val="00B050"/>
            </a:solidFill>
          </a:ln>
          <a:scene3d>
            <a:camera prst="perspectiveAbove"/>
            <a:lightRig rig="threePt" dir="t"/>
          </a:scene3d>
        </p:spPr>
        <p:style>
          <a:lnRef idx="0">
            <a:scrgbClr r="0" g="0" b="0"/>
          </a:lnRef>
          <a:fillRef idx="1002">
            <a:schemeClr val="lt2"/>
          </a:fillRef>
          <a:effectRef idx="0">
            <a:scrgbClr r="0" g="0" b="0"/>
          </a:effectRef>
          <a:fontRef idx="major"/>
        </p:style>
        <p:txBody>
          <a:bodyPr wrap="square">
            <a:spAutoFit/>
          </a:bodyPr>
          <a:lstStyle/>
          <a:p>
            <a:pPr algn="just"/>
            <a:r>
              <a:rPr lang="en-US" sz="2800" dirty="0" smtClean="0">
                <a:solidFill>
                  <a:srgbClr val="FF0000"/>
                </a:solidFill>
                <a:latin typeface="Vani" panose="020B0502040204020203" pitchFamily="34" charset="0"/>
                <a:ea typeface="Calibri" panose="020F0502020204030204" pitchFamily="34" charset="0"/>
                <a:cs typeface="Vani" panose="020B0502040204020203" pitchFamily="34" charset="0"/>
              </a:rPr>
              <a:t>There are several choices available like Milk and Milk Products, Marine Products, grain processing, fruits and vegetable processing, fisheries, consumer foods include packages foods, meat &amp; poultry processing, Beer &amp; Alcoholic Beverages, Consumer Foods i.e. confectionery, chocolates and cocoa products, soya-based products, mineral water, high protein foods, soft drinks, ready-to-eat and ready-to-cook products, salted snacks, chips, pasta products, bakery products and biscuits and it is always a good idea to have a wide variety of processed food to choose from</a:t>
            </a:r>
            <a:r>
              <a:rPr lang="en-US" sz="2800" dirty="0">
                <a:solidFill>
                  <a:srgbClr val="FF0000"/>
                </a:solidFill>
                <a:latin typeface="Vani" panose="020B0502040204020203" pitchFamily="34" charset="0"/>
                <a:ea typeface="Calibri" panose="020F0502020204030204" pitchFamily="34" charset="0"/>
                <a:cs typeface="Vani" panose="020B0502040204020203" pitchFamily="34" charset="0"/>
              </a:rPr>
              <a:t>. </a:t>
            </a:r>
          </a:p>
        </p:txBody>
      </p:sp>
      <p:pic>
        <p:nvPicPr>
          <p:cNvPr id="3" name="Picture 2" descr="NPCS-1.gif"/>
          <p:cNvPicPr/>
          <p:nvPr/>
        </p:nvPicPr>
        <p:blipFill>
          <a:blip r:embed="rId2" cstate="print"/>
          <a:stretch>
            <a:fillRect/>
          </a:stretch>
        </p:blipFill>
        <p:spPr>
          <a:xfrm>
            <a:off x="10587136" y="6124754"/>
            <a:ext cx="1604864" cy="817950"/>
          </a:xfrm>
          <a:prstGeom prst="rect">
            <a:avLst/>
          </a:prstGeom>
        </p:spPr>
      </p:pic>
      <p:sp>
        <p:nvSpPr>
          <p:cNvPr id="4" name="Rectangle 3"/>
          <p:cNvSpPr/>
          <p:nvPr/>
        </p:nvSpPr>
        <p:spPr>
          <a:xfrm>
            <a:off x="463624" y="6457890"/>
            <a:ext cx="3215689" cy="400110"/>
          </a:xfrm>
          <a:prstGeom prst="rect">
            <a:avLst/>
          </a:prstGeom>
        </p:spPr>
        <p:txBody>
          <a:bodyPr wrap="none">
            <a:spAutoFit/>
          </a:bodyPr>
          <a:lstStyle/>
          <a:p>
            <a:r>
              <a:rPr lang="en-US" b="1" dirty="0" smtClean="0">
                <a:hlinkClick r:id="rId3"/>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25636" y="1311133"/>
            <a:ext cx="2866030" cy="357476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381367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36560" y="291913"/>
            <a:ext cx="11705231" cy="5570756"/>
          </a:xfrm>
          <a:prstGeom prst="rect">
            <a:avLst/>
          </a:prstGeom>
          <a:solidFill>
            <a:schemeClr val="accent4">
              <a:lumMod val="50000"/>
            </a:schemeClr>
          </a:solidFill>
          <a:effectLst>
            <a:innerShdw blurRad="114300">
              <a:prstClr val="black"/>
            </a:innerShdw>
          </a:effectLst>
        </p:spPr>
        <p:txBody>
          <a:bodyPr wrap="square">
            <a:spAutoFit/>
          </a:bodyPr>
          <a:lstStyle/>
          <a:p>
            <a:pPr algn="just"/>
            <a:r>
              <a:rPr lang="en-US" sz="4800" b="1" dirty="0">
                <a:latin typeface="Tunga" panose="020B0502040204020203" pitchFamily="34" charset="0"/>
                <a:cs typeface="Tunga" panose="020B0502040204020203" pitchFamily="34" charset="0"/>
              </a:rPr>
              <a:t>I</a:t>
            </a:r>
            <a:r>
              <a:rPr lang="en-US" sz="2800" b="1" dirty="0">
                <a:latin typeface="Tunga" panose="020B0502040204020203" pitchFamily="34" charset="0"/>
                <a:cs typeface="Tunga" panose="020B0502040204020203" pitchFamily="34" charset="0"/>
              </a:rPr>
              <a:t>ndia is the second largest producer of food in the word. The Food Processing Industry in India offers unique opportunities in production and export of processed food. </a:t>
            </a:r>
          </a:p>
          <a:p>
            <a:pPr algn="just"/>
            <a:r>
              <a:rPr lang="en-US" sz="2800" b="1" dirty="0">
                <a:latin typeface="Tunga" panose="020B0502040204020203" pitchFamily="34" charset="0"/>
                <a:cs typeface="Tunga" panose="020B0502040204020203" pitchFamily="34" charset="0"/>
              </a:rPr>
              <a:t>It has a strong and dynamic food processing sector playing a vital role in diversifying the agricultural sector, improving value addition opportunities and creating surplus food for agro-food products. </a:t>
            </a:r>
          </a:p>
          <a:p>
            <a:pPr algn="just"/>
            <a:endParaRPr lang="en-US" sz="2800" dirty="0">
              <a:latin typeface="Monotype Corsiva" panose="03010101010201010101" pitchFamily="66" charset="0"/>
              <a:cs typeface="Lucida Bright" panose="02040603070505020404" pitchFamily="18" charset="0"/>
            </a:endParaRPr>
          </a:p>
          <a:p>
            <a:pPr algn="just"/>
            <a:r>
              <a:rPr lang="en-US" sz="2800" dirty="0">
                <a:solidFill>
                  <a:srgbClr val="FFFF00"/>
                </a:solidFill>
                <a:latin typeface="Tunga" panose="020B0502040204020203" pitchFamily="34" charset="0"/>
                <a:cs typeface="Tunga" panose="020B0502040204020203" pitchFamily="34" charset="0"/>
              </a:rPr>
              <a:t>Food processing is the transformation of raw ingredients into food, or of food into other forms. Food processing typically takes clean, harvested crops or butchered animal products and uses these to produce attractive, marketable and often long shelf-life food products. Benefits of food processing include toxin removal, preservation, easing marketing and distribution tasks, and increasing food consistency</a:t>
            </a:r>
            <a:r>
              <a:rPr lang="en-US" sz="2800" dirty="0" smtClean="0">
                <a:solidFill>
                  <a:srgbClr val="FFFF00"/>
                </a:solidFill>
                <a:latin typeface="Tunga" panose="020B0502040204020203" pitchFamily="34" charset="0"/>
                <a:cs typeface="Tunga" panose="020B0502040204020203" pitchFamily="34" charset="0"/>
              </a:rPr>
              <a:t>.</a:t>
            </a:r>
            <a:endParaRPr lang="en-US" sz="2400" dirty="0">
              <a:solidFill>
                <a:srgbClr val="FFFF00"/>
              </a:solidFill>
              <a:latin typeface="Tunga" panose="020B0502040204020203" pitchFamily="34" charset="0"/>
              <a:cs typeface="Tunga" panose="020B0502040204020203" pitchFamily="34" charset="0"/>
            </a:endParaRPr>
          </a:p>
        </p:txBody>
      </p:sp>
      <p:pic>
        <p:nvPicPr>
          <p:cNvPr id="8" name="Picture 7" descr="NPCS-1.gif"/>
          <p:cNvPicPr/>
          <p:nvPr/>
        </p:nvPicPr>
        <p:blipFill>
          <a:blip r:embed="rId2" cstate="print"/>
          <a:stretch>
            <a:fillRect/>
          </a:stretch>
        </p:blipFill>
        <p:spPr>
          <a:xfrm>
            <a:off x="10587136" y="6115113"/>
            <a:ext cx="1604864" cy="817950"/>
          </a:xfrm>
          <a:prstGeom prst="rect">
            <a:avLst/>
          </a:prstGeom>
        </p:spPr>
      </p:pic>
      <p:sp>
        <p:nvSpPr>
          <p:cNvPr id="9" name="Rectangle 8"/>
          <p:cNvSpPr/>
          <p:nvPr/>
        </p:nvSpPr>
        <p:spPr>
          <a:xfrm>
            <a:off x="236560" y="6457890"/>
            <a:ext cx="3215689" cy="400110"/>
          </a:xfrm>
          <a:prstGeom prst="rect">
            <a:avLst/>
          </a:prstGeom>
        </p:spPr>
        <p:txBody>
          <a:bodyPr wrap="none">
            <a:spAutoFit/>
          </a:bodyPr>
          <a:lstStyle/>
          <a:p>
            <a:r>
              <a:rPr lang="en-US" b="1" dirty="0" smtClean="0">
                <a:hlinkClick r:id="rId3"/>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1264449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1026" y="185214"/>
            <a:ext cx="11759821" cy="5693866"/>
          </a:xfrm>
          <a:prstGeom prst="rect">
            <a:avLst/>
          </a:prstGeom>
        </p:spPr>
        <p:txBody>
          <a:bodyPr wrap="square">
            <a:spAutoFit/>
          </a:bodyPr>
          <a:lstStyle/>
          <a:p>
            <a:r>
              <a:rPr lang="en-US" sz="2800" b="0" i="0" dirty="0" smtClean="0">
                <a:solidFill>
                  <a:srgbClr val="FFFF00"/>
                </a:solidFill>
                <a:effectLst/>
                <a:latin typeface="Cooper Black" panose="0208090404030B020404" pitchFamily="18" charset="0"/>
              </a:rPr>
              <a:t>Here is some projects </a:t>
            </a:r>
            <a:r>
              <a:rPr lang="en-US" sz="2800" dirty="0" smtClean="0">
                <a:solidFill>
                  <a:srgbClr val="FFFF00"/>
                </a:solidFill>
                <a:latin typeface="Cooper Black" panose="0208090404030B020404" pitchFamily="18" charset="0"/>
              </a:rPr>
              <a:t>on</a:t>
            </a:r>
            <a:r>
              <a:rPr lang="en-US" sz="2800" b="0" i="0" dirty="0" smtClean="0">
                <a:solidFill>
                  <a:srgbClr val="FFFF00"/>
                </a:solidFill>
                <a:effectLst/>
                <a:latin typeface="Cooper Black" panose="0208090404030B020404" pitchFamily="18" charset="0"/>
              </a:rPr>
              <a:t> food processing Industry which plant you can be established in low budget:</a:t>
            </a:r>
          </a:p>
          <a:p>
            <a:endParaRPr lang="en-US" sz="2800" dirty="0">
              <a:solidFill>
                <a:srgbClr val="FFFF00"/>
              </a:solidFill>
              <a:latin typeface="Cooper Black" panose="0208090404030B020404" pitchFamily="18" charset="0"/>
            </a:endParaRPr>
          </a:p>
          <a:p>
            <a:pPr marL="457200" indent="-457200">
              <a:buFont typeface="Wingdings" panose="05000000000000000000" pitchFamily="2" charset="2"/>
              <a:buChar char="q"/>
            </a:pPr>
            <a:r>
              <a:rPr lang="en-US" sz="2800" dirty="0" smtClean="0">
                <a:solidFill>
                  <a:schemeClr val="accent6">
                    <a:lumMod val="40000"/>
                    <a:lumOff val="60000"/>
                  </a:schemeClr>
                </a:solidFill>
                <a:latin typeface="Vani" panose="020B0502040204020203" pitchFamily="34" charset="0"/>
                <a:cs typeface="Vani" panose="020B0502040204020203" pitchFamily="34" charset="0"/>
              </a:rPr>
              <a:t> </a:t>
            </a:r>
            <a:r>
              <a:rPr lang="en-US" sz="2800" dirty="0"/>
              <a:t>Diabetic Food</a:t>
            </a:r>
          </a:p>
          <a:p>
            <a:pPr marL="457200" indent="-457200">
              <a:buFont typeface="Wingdings" panose="05000000000000000000" pitchFamily="2" charset="2"/>
              <a:buChar char="q"/>
            </a:pPr>
            <a:r>
              <a:rPr lang="en-US" sz="2800" dirty="0"/>
              <a:t> Cake Gel (Cake Improver)</a:t>
            </a:r>
          </a:p>
          <a:p>
            <a:pPr marL="457200" indent="-457200">
              <a:buFont typeface="Wingdings" panose="05000000000000000000" pitchFamily="2" charset="2"/>
              <a:buChar char="q"/>
            </a:pPr>
            <a:r>
              <a:rPr lang="en-US" sz="2800" dirty="0"/>
              <a:t>Mango Fruit Bar </a:t>
            </a:r>
          </a:p>
          <a:p>
            <a:pPr marL="457200" indent="-457200">
              <a:buFont typeface="Wingdings" panose="05000000000000000000" pitchFamily="2" charset="2"/>
              <a:buChar char="q"/>
            </a:pPr>
            <a:r>
              <a:rPr lang="en-US" sz="2800" dirty="0"/>
              <a:t>Fruit Concentrate Like </a:t>
            </a:r>
            <a:r>
              <a:rPr lang="en-US" sz="2800" dirty="0" err="1"/>
              <a:t>Rasana</a:t>
            </a:r>
            <a:r>
              <a:rPr lang="en-US" sz="2800" dirty="0"/>
              <a:t> </a:t>
            </a:r>
          </a:p>
          <a:p>
            <a:pPr marL="457200" indent="-457200">
              <a:buFont typeface="Wingdings" panose="05000000000000000000" pitchFamily="2" charset="2"/>
              <a:buChar char="q"/>
            </a:pPr>
            <a:r>
              <a:rPr lang="en-US" sz="2800" dirty="0"/>
              <a:t>Mango Pickles </a:t>
            </a:r>
          </a:p>
          <a:p>
            <a:pPr marL="457200" indent="-457200">
              <a:buFont typeface="Wingdings" panose="05000000000000000000" pitchFamily="2" charset="2"/>
              <a:buChar char="q"/>
            </a:pPr>
            <a:r>
              <a:rPr lang="en-US" sz="2800" dirty="0" err="1"/>
              <a:t>Soyabean</a:t>
            </a:r>
            <a:r>
              <a:rPr lang="en-US" sz="2800" dirty="0"/>
              <a:t> Meat </a:t>
            </a:r>
          </a:p>
          <a:p>
            <a:pPr marL="457200" indent="-457200">
              <a:buFont typeface="Wingdings" panose="05000000000000000000" pitchFamily="2" charset="2"/>
              <a:buChar char="q"/>
            </a:pPr>
            <a:r>
              <a:rPr lang="en-US" sz="2800" dirty="0"/>
              <a:t>Potato Chips/Wafers in Different </a:t>
            </a:r>
            <a:r>
              <a:rPr lang="en-US" sz="2800" dirty="0" err="1"/>
              <a:t>Flavours</a:t>
            </a:r>
            <a:r>
              <a:rPr lang="en-US" sz="2800" dirty="0"/>
              <a:t> </a:t>
            </a:r>
          </a:p>
          <a:p>
            <a:pPr marL="457200" indent="-457200">
              <a:buFont typeface="Wingdings" panose="05000000000000000000" pitchFamily="2" charset="2"/>
              <a:buChar char="q"/>
            </a:pPr>
            <a:r>
              <a:rPr lang="en-US" sz="2800" dirty="0"/>
              <a:t>Atta </a:t>
            </a:r>
            <a:r>
              <a:rPr lang="en-US" sz="2800" dirty="0" err="1"/>
              <a:t>Chakki</a:t>
            </a:r>
            <a:r>
              <a:rPr lang="en-US" sz="2800" dirty="0"/>
              <a:t> Plant </a:t>
            </a:r>
          </a:p>
          <a:p>
            <a:pPr marL="457200" indent="-457200">
              <a:buFont typeface="Wingdings" panose="05000000000000000000" pitchFamily="2" charset="2"/>
              <a:buChar char="q"/>
            </a:pPr>
            <a:r>
              <a:rPr lang="en-US" sz="2800" dirty="0"/>
              <a:t>Curry Powder </a:t>
            </a:r>
          </a:p>
          <a:p>
            <a:pPr marL="457200" indent="-457200">
              <a:buFont typeface="Wingdings" panose="05000000000000000000" pitchFamily="2" charset="2"/>
              <a:buChar char="q"/>
            </a:pPr>
            <a:r>
              <a:rPr lang="en-US" sz="2800" dirty="0"/>
              <a:t>Spices in Pouch Packing</a:t>
            </a:r>
          </a:p>
        </p:txBody>
      </p:sp>
      <p:pic>
        <p:nvPicPr>
          <p:cNvPr id="4" name="Picture 3" descr="NPCS-1.gif"/>
          <p:cNvPicPr/>
          <p:nvPr/>
        </p:nvPicPr>
        <p:blipFill>
          <a:blip r:embed="rId2" cstate="print"/>
          <a:stretch>
            <a:fillRect/>
          </a:stretch>
        </p:blipFill>
        <p:spPr>
          <a:xfrm>
            <a:off x="10587136" y="6144450"/>
            <a:ext cx="1604864" cy="817950"/>
          </a:xfrm>
          <a:prstGeom prst="rect">
            <a:avLst/>
          </a:prstGeom>
        </p:spPr>
      </p:pic>
      <p:sp>
        <p:nvSpPr>
          <p:cNvPr id="5" name="Rectangle 4"/>
          <p:cNvSpPr/>
          <p:nvPr/>
        </p:nvSpPr>
        <p:spPr>
          <a:xfrm>
            <a:off x="339236" y="6457890"/>
            <a:ext cx="3359307" cy="400110"/>
          </a:xfrm>
          <a:prstGeom prst="rect">
            <a:avLst/>
          </a:prstGeom>
        </p:spPr>
        <p:txBody>
          <a:bodyPr wrap="square">
            <a:spAutoFit/>
          </a:bodyPr>
          <a:lstStyle/>
          <a:p>
            <a:r>
              <a:rPr lang="en-US" b="1" dirty="0" smtClean="0">
                <a:hlinkClick r:id="rId3"/>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1626940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7358" y="378305"/>
            <a:ext cx="11397138" cy="5078313"/>
          </a:xfrm>
          <a:prstGeom prst="rect">
            <a:avLst/>
          </a:prstGeom>
        </p:spPr>
        <p:txBody>
          <a:bodyPr wrap="square">
            <a:spAutoFit/>
          </a:bodyPr>
          <a:lstStyle/>
          <a:p>
            <a:pPr marL="914400" lvl="1" indent="-457200">
              <a:buFont typeface="Wingdings" panose="05000000000000000000" pitchFamily="2" charset="2"/>
              <a:buChar char="q"/>
            </a:pPr>
            <a:r>
              <a:rPr lang="en-US" sz="2800" dirty="0"/>
              <a:t>Bread Making Plant </a:t>
            </a:r>
          </a:p>
          <a:p>
            <a:pPr marL="914400" lvl="1" indent="-457200">
              <a:buFont typeface="Wingdings" panose="05000000000000000000" pitchFamily="2" charset="2"/>
              <a:buChar char="q"/>
            </a:pPr>
            <a:r>
              <a:rPr lang="en-US" sz="2800" dirty="0" smtClean="0"/>
              <a:t>Oil </a:t>
            </a:r>
            <a:r>
              <a:rPr lang="en-US" sz="2800" dirty="0"/>
              <a:t>Dairy Products &amp; Milk Packaging in </a:t>
            </a:r>
            <a:r>
              <a:rPr lang="en-US" sz="2800" dirty="0" smtClean="0"/>
              <a:t>Pouches</a:t>
            </a:r>
          </a:p>
          <a:p>
            <a:pPr marL="914400" lvl="1" indent="-457200">
              <a:buFont typeface="Wingdings" panose="05000000000000000000" pitchFamily="2" charset="2"/>
              <a:buChar char="q"/>
            </a:pPr>
            <a:r>
              <a:rPr lang="en-US" sz="2800" dirty="0"/>
              <a:t>Banana &amp; Its </a:t>
            </a:r>
            <a:r>
              <a:rPr lang="en-US" sz="2800" dirty="0" smtClean="0"/>
              <a:t>By-products</a:t>
            </a:r>
          </a:p>
          <a:p>
            <a:pPr marL="914400" lvl="1" indent="-457200">
              <a:buFont typeface="Wingdings" panose="05000000000000000000" pitchFamily="2" charset="2"/>
              <a:buChar char="q"/>
            </a:pPr>
            <a:r>
              <a:rPr lang="en-US" sz="2800" dirty="0" smtClean="0"/>
              <a:t>Honey Processing Plant</a:t>
            </a:r>
          </a:p>
          <a:p>
            <a:pPr marL="914400" lvl="1" indent="-457200">
              <a:buFont typeface="Wingdings" panose="05000000000000000000" pitchFamily="2" charset="2"/>
              <a:buChar char="q"/>
            </a:pPr>
            <a:r>
              <a:rPr lang="en-US" sz="2800" dirty="0" smtClean="0"/>
              <a:t>Chocolates</a:t>
            </a:r>
          </a:p>
          <a:p>
            <a:pPr marL="914400" lvl="1" indent="-457200">
              <a:buFont typeface="Wingdings" panose="05000000000000000000" pitchFamily="2" charset="2"/>
              <a:buChar char="q"/>
            </a:pPr>
            <a:r>
              <a:rPr lang="en-US" sz="2800" dirty="0" smtClean="0"/>
              <a:t>Ice Cream &amp; Ice Candy</a:t>
            </a:r>
          </a:p>
          <a:p>
            <a:pPr marL="914400" lvl="1" indent="-457200">
              <a:buFont typeface="Wingdings" panose="05000000000000000000" pitchFamily="2" charset="2"/>
              <a:buChar char="q"/>
            </a:pPr>
            <a:r>
              <a:rPr lang="en-US" sz="2800" dirty="0"/>
              <a:t>Tea Packaging Unit (Blending And Packing)</a:t>
            </a:r>
            <a:endParaRPr lang="en-US" sz="2800" dirty="0" smtClean="0"/>
          </a:p>
          <a:p>
            <a:pPr marL="914400" lvl="1" indent="-457200">
              <a:buFont typeface="Wingdings" panose="05000000000000000000" pitchFamily="2" charset="2"/>
              <a:buChar char="q"/>
            </a:pPr>
            <a:r>
              <a:rPr lang="en-US" sz="2800" dirty="0" err="1"/>
              <a:t>Papad</a:t>
            </a:r>
            <a:r>
              <a:rPr lang="en-US" sz="2800" dirty="0"/>
              <a:t> Plant (Automatic) </a:t>
            </a:r>
            <a:r>
              <a:rPr lang="en-US" sz="2800" dirty="0" smtClean="0"/>
              <a:t>etc.</a:t>
            </a:r>
          </a:p>
          <a:p>
            <a:pPr marL="457200" indent="-457200">
              <a:buFont typeface="Wingdings" panose="05000000000000000000" pitchFamily="2" charset="2"/>
              <a:buChar char="q"/>
            </a:pPr>
            <a:endParaRPr lang="en-US" sz="2800" dirty="0"/>
          </a:p>
          <a:p>
            <a:r>
              <a:rPr lang="en-US" sz="3600" dirty="0" smtClean="0"/>
              <a:t>For more projects you can visit at: </a:t>
            </a:r>
            <a:r>
              <a:rPr lang="en-US" sz="4400" dirty="0" smtClean="0">
                <a:hlinkClick r:id="rId2"/>
              </a:rPr>
              <a:t>http://goo.gl/qTzZrn</a:t>
            </a:r>
            <a:r>
              <a:rPr lang="en-US" sz="4400" dirty="0" smtClean="0"/>
              <a:t> </a:t>
            </a:r>
            <a:endParaRPr lang="en-US" sz="2800" dirty="0" smtClean="0"/>
          </a:p>
          <a:p>
            <a:pPr marL="457200" indent="-457200">
              <a:buFont typeface="Wingdings" panose="05000000000000000000" pitchFamily="2" charset="2"/>
              <a:buChar char="q"/>
            </a:pPr>
            <a:endParaRPr lang="en-US" sz="2800" dirty="0">
              <a:solidFill>
                <a:schemeClr val="accent6">
                  <a:lumMod val="40000"/>
                  <a:lumOff val="60000"/>
                </a:schemeClr>
              </a:solidFill>
              <a:latin typeface="Vani" panose="020B0502040204020203" pitchFamily="34" charset="0"/>
              <a:cs typeface="Vani" panose="020B0502040204020203" pitchFamily="34" charset="0"/>
            </a:endParaRPr>
          </a:p>
        </p:txBody>
      </p:sp>
      <p:pic>
        <p:nvPicPr>
          <p:cNvPr id="5" name="Picture 4" descr="NPCS-1.gif"/>
          <p:cNvPicPr/>
          <p:nvPr/>
        </p:nvPicPr>
        <p:blipFill>
          <a:blip r:embed="rId3" cstate="print"/>
          <a:stretch>
            <a:fillRect/>
          </a:stretch>
        </p:blipFill>
        <p:spPr>
          <a:xfrm>
            <a:off x="10587136" y="6144450"/>
            <a:ext cx="1604864" cy="817950"/>
          </a:xfrm>
          <a:prstGeom prst="rect">
            <a:avLst/>
          </a:prstGeom>
        </p:spPr>
      </p:pic>
      <p:sp>
        <p:nvSpPr>
          <p:cNvPr id="6" name="Rectangle 5"/>
          <p:cNvSpPr/>
          <p:nvPr/>
        </p:nvSpPr>
        <p:spPr>
          <a:xfrm>
            <a:off x="653134" y="6353370"/>
            <a:ext cx="3273397" cy="400110"/>
          </a:xfrm>
          <a:prstGeom prst="rect">
            <a:avLst/>
          </a:prstGeom>
        </p:spPr>
        <p:txBody>
          <a:bodyPr wrap="none">
            <a:spAutoFit/>
          </a:bodyPr>
          <a:lstStyle/>
          <a:p>
            <a:r>
              <a:rPr lang="en-US" b="1" dirty="0" smtClean="0">
                <a:hlinkClick r:id="rId4"/>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512860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913" y="116975"/>
            <a:ext cx="11705230" cy="5909310"/>
          </a:xfrm>
          <a:prstGeom prst="rect">
            <a:avLst/>
          </a:prstGeom>
        </p:spPr>
        <p:txBody>
          <a:bodyPr wrap="square">
            <a:spAutoFit/>
          </a:bodyPr>
          <a:lstStyle/>
          <a:p>
            <a:r>
              <a:rPr lang="en-US" sz="2800" b="0" i="0" dirty="0" smtClean="0">
                <a:solidFill>
                  <a:srgbClr val="FFFF00"/>
                </a:solidFill>
                <a:effectLst/>
                <a:latin typeface="Cooper Black" panose="0208090404030B020404" pitchFamily="18" charset="0"/>
              </a:rPr>
              <a:t>Here is some Products on  Food Processing, Processed Food and Agriculture Based Products, Industries :</a:t>
            </a:r>
          </a:p>
          <a:p>
            <a:endParaRPr lang="en-US" sz="2800" dirty="0">
              <a:solidFill>
                <a:srgbClr val="FFFF00"/>
              </a:solidFill>
              <a:latin typeface="Cooper Black" panose="0208090404030B020404" pitchFamily="18" charset="0"/>
            </a:endParaRPr>
          </a:p>
          <a:p>
            <a:pPr marL="457200" indent="-457200">
              <a:lnSpc>
                <a:spcPct val="150000"/>
              </a:lnSpc>
              <a:buFont typeface="Wingdings" panose="05000000000000000000" pitchFamily="2" charset="2"/>
              <a:buChar char="Ø"/>
            </a:pPr>
            <a:r>
              <a:rPr lang="en-US" sz="2800" dirty="0"/>
              <a:t>Food Processing &amp; Agro Based </a:t>
            </a:r>
            <a:r>
              <a:rPr lang="en-US" sz="2800" dirty="0" smtClean="0"/>
              <a:t>Industries</a:t>
            </a:r>
          </a:p>
          <a:p>
            <a:pPr marL="457200" indent="-457200">
              <a:lnSpc>
                <a:spcPct val="150000"/>
              </a:lnSpc>
              <a:buFont typeface="Wingdings" panose="05000000000000000000" pitchFamily="2" charset="2"/>
              <a:buChar char="Ø"/>
            </a:pPr>
            <a:r>
              <a:rPr lang="en-US" sz="2800" dirty="0" smtClean="0"/>
              <a:t>Agro Processing &amp; Agricultural Waste Products</a:t>
            </a:r>
          </a:p>
          <a:p>
            <a:pPr marL="457200" indent="-457200">
              <a:lnSpc>
                <a:spcPct val="150000"/>
              </a:lnSpc>
              <a:buFont typeface="Wingdings" panose="05000000000000000000" pitchFamily="2" charset="2"/>
              <a:buChar char="Ø"/>
            </a:pPr>
            <a:r>
              <a:rPr lang="en-US" sz="2800" dirty="0" smtClean="0"/>
              <a:t>Food &amp; Beverages </a:t>
            </a:r>
          </a:p>
          <a:p>
            <a:pPr marL="457200" indent="-457200">
              <a:lnSpc>
                <a:spcPct val="150000"/>
              </a:lnSpc>
              <a:buFont typeface="Wingdings" panose="05000000000000000000" pitchFamily="2" charset="2"/>
              <a:buChar char="Ø"/>
            </a:pPr>
            <a:r>
              <a:rPr lang="en-US" sz="2800" dirty="0" smtClean="0"/>
              <a:t>Fruits, Vegetables &amp; Food Processing with Canning &amp; Preservation</a:t>
            </a:r>
          </a:p>
          <a:p>
            <a:pPr marL="457200" indent="-457200">
              <a:lnSpc>
                <a:spcPct val="150000"/>
              </a:lnSpc>
              <a:buFont typeface="Wingdings" panose="05000000000000000000" pitchFamily="2" charset="2"/>
              <a:buChar char="Ø"/>
            </a:pPr>
            <a:r>
              <a:rPr lang="en-US" sz="2800" dirty="0" smtClean="0"/>
              <a:t>Spices</a:t>
            </a:r>
          </a:p>
          <a:p>
            <a:pPr marL="457200" indent="-457200">
              <a:lnSpc>
                <a:spcPct val="150000"/>
              </a:lnSpc>
              <a:buFont typeface="Wingdings" panose="05000000000000000000" pitchFamily="2" charset="2"/>
              <a:buChar char="Ø"/>
            </a:pPr>
            <a:r>
              <a:rPr lang="en-US" sz="2800" dirty="0" smtClean="0"/>
              <a:t>Snack Foods </a:t>
            </a:r>
          </a:p>
          <a:p>
            <a:pPr marL="457200" indent="-457200">
              <a:lnSpc>
                <a:spcPct val="150000"/>
              </a:lnSpc>
              <a:buFont typeface="Wingdings" panose="05000000000000000000" pitchFamily="2" charset="2"/>
              <a:buChar char="Ø"/>
            </a:pPr>
            <a:r>
              <a:rPr lang="en-US" sz="2800" dirty="0" smtClean="0"/>
              <a:t>Bakery Products (Baking Science with Formulation &amp; Production)</a:t>
            </a:r>
          </a:p>
        </p:txBody>
      </p:sp>
      <p:pic>
        <p:nvPicPr>
          <p:cNvPr id="3" name="Picture 2" descr="NPCS-1.gif"/>
          <p:cNvPicPr/>
          <p:nvPr/>
        </p:nvPicPr>
        <p:blipFill>
          <a:blip r:embed="rId2" cstate="print"/>
          <a:stretch>
            <a:fillRect/>
          </a:stretch>
        </p:blipFill>
        <p:spPr>
          <a:xfrm>
            <a:off x="10587136" y="6239984"/>
            <a:ext cx="1604864" cy="713550"/>
          </a:xfrm>
          <a:prstGeom prst="rect">
            <a:avLst/>
          </a:prstGeom>
        </p:spPr>
      </p:pic>
      <p:sp>
        <p:nvSpPr>
          <p:cNvPr id="4" name="Rectangle 3"/>
          <p:cNvSpPr/>
          <p:nvPr/>
        </p:nvSpPr>
        <p:spPr>
          <a:xfrm>
            <a:off x="489361" y="6396704"/>
            <a:ext cx="3273397" cy="400110"/>
          </a:xfrm>
          <a:prstGeom prst="rect">
            <a:avLst/>
          </a:prstGeom>
        </p:spPr>
        <p:txBody>
          <a:bodyPr wrap="none">
            <a:spAutoFit/>
          </a:bodyPr>
          <a:lstStyle/>
          <a:p>
            <a:r>
              <a:rPr lang="en-US" b="1" dirty="0" smtClean="0">
                <a:hlinkClick r:id="rId3"/>
              </a:rPr>
              <a:t>www.entrepreneurindia.co</a:t>
            </a:r>
            <a:r>
              <a:rPr lang="en-US" b="1" dirty="0" smtClean="0"/>
              <a:t>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3083654963"/>
      </p:ext>
    </p:extLst>
  </p:cSld>
  <p:clrMapOvr>
    <a:masterClrMapping/>
  </p:clrMapOvr>
</p:sld>
</file>

<file path=ppt/theme/theme1.xml><?xml version="1.0" encoding="utf-8"?>
<a:theme xmlns:a="http://schemas.openxmlformats.org/drawingml/2006/main" name="Theme1">
  <a:themeElements>
    <a:clrScheme name="Maple 1">
      <a:dk1>
        <a:srgbClr val="BB5F03"/>
      </a:dk1>
      <a:lt1>
        <a:srgbClr val="FFFFFF"/>
      </a:lt1>
      <a:dk2>
        <a:srgbClr val="993300"/>
      </a:dk2>
      <a:lt2>
        <a:srgbClr val="FEEC94"/>
      </a:lt2>
      <a:accent1>
        <a:srgbClr val="720000"/>
      </a:accent1>
      <a:accent2>
        <a:srgbClr val="B76A03"/>
      </a:accent2>
      <a:accent3>
        <a:srgbClr val="CAADAA"/>
      </a:accent3>
      <a:accent4>
        <a:srgbClr val="DADADA"/>
      </a:accent4>
      <a:accent5>
        <a:srgbClr val="BCAAAA"/>
      </a:accent5>
      <a:accent6>
        <a:srgbClr val="A65F02"/>
      </a:accent6>
      <a:hlink>
        <a:srgbClr val="FFFF00"/>
      </a:hlink>
      <a:folHlink>
        <a:srgbClr val="FFFF99"/>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hlink"/>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hlink"/>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720000"/>
        </a:accent1>
        <a:accent2>
          <a:srgbClr val="B76A03"/>
        </a:accent2>
        <a:accent3>
          <a:srgbClr val="CAADAA"/>
        </a:accent3>
        <a:accent4>
          <a:srgbClr val="DADADA"/>
        </a:accent4>
        <a:accent5>
          <a:srgbClr val="BCA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3300"/>
        </a:accent1>
        <a:accent2>
          <a:srgbClr val="007825"/>
        </a:accent2>
        <a:accent3>
          <a:srgbClr val="AAB4AA"/>
        </a:accent3>
        <a:accent4>
          <a:srgbClr val="DADADA"/>
        </a:accent4>
        <a:accent5>
          <a:srgbClr val="AAADA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2A3B54"/>
        </a:accent1>
        <a:accent2>
          <a:srgbClr val="017A83"/>
        </a:accent2>
        <a:accent3>
          <a:srgbClr val="AAB8B8"/>
        </a:accent3>
        <a:accent4>
          <a:srgbClr val="DADADA"/>
        </a:accent4>
        <a:accent5>
          <a:srgbClr val="ACAFB3"/>
        </a:accent5>
        <a:accent6>
          <a:srgbClr val="016E76"/>
        </a:accent6>
        <a:hlink>
          <a:srgbClr val="00CCFF"/>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222268"/>
        </a:accent1>
        <a:accent2>
          <a:srgbClr val="7000E0"/>
        </a:accent2>
        <a:accent3>
          <a:srgbClr val="BCAAE2"/>
        </a:accent3>
        <a:accent4>
          <a:srgbClr val="DADADA"/>
        </a:accent4>
        <a:accent5>
          <a:srgbClr val="ABABB9"/>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660D31E6-7066-4232-9145-5062F8B4BFF1}" vid="{4D7AF573-D624-417C-9151-56175215C4C1}"/>
    </a:ext>
  </a:extLst>
</a:theme>
</file>

<file path=docProps/app.xml><?xml version="1.0" encoding="utf-8"?>
<Properties xmlns="http://schemas.openxmlformats.org/officeDocument/2006/extended-properties" xmlns:vt="http://schemas.openxmlformats.org/officeDocument/2006/docPropsVTypes">
  <Template>Theme1</Template>
  <TotalTime>363</TotalTime>
  <Words>1215</Words>
  <Application>Microsoft Office PowerPoint</Application>
  <PresentationFormat>Widescreen</PresentationFormat>
  <Paragraphs>226</Paragraphs>
  <Slides>30</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30</vt:i4>
      </vt:variant>
    </vt:vector>
  </HeadingPairs>
  <TitlesOfParts>
    <vt:vector size="45" baseType="lpstr">
      <vt:lpstr>Antique Olive</vt:lpstr>
      <vt:lpstr>Bookman Old Style</vt:lpstr>
      <vt:lpstr>Calibri</vt:lpstr>
      <vt:lpstr>Cooper Black</vt:lpstr>
      <vt:lpstr>Courier New</vt:lpstr>
      <vt:lpstr>Impact</vt:lpstr>
      <vt:lpstr>Lucida Bright</vt:lpstr>
      <vt:lpstr>Lucida Fax</vt:lpstr>
      <vt:lpstr>Monotype Corsiva</vt:lpstr>
      <vt:lpstr>Times New Roman</vt:lpstr>
      <vt:lpstr>Tunga</vt:lpstr>
      <vt:lpstr>Vani</vt:lpstr>
      <vt:lpstr>Vijaya</vt:lpstr>
      <vt:lpstr>Wingdings</vt:lpstr>
      <vt:lpstr>Theme1</vt:lpstr>
      <vt:lpstr>Projects &amp; Products  for Small Scale  Food Processing Industry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55</cp:revision>
  <dcterms:created xsi:type="dcterms:W3CDTF">2016-01-30T06:47:00Z</dcterms:created>
  <dcterms:modified xsi:type="dcterms:W3CDTF">2016-02-01T06:27:07Z</dcterms:modified>
</cp:coreProperties>
</file>